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88"/>
  </p:notesMasterIdLst>
  <p:sldIdLst>
    <p:sldId id="265" r:id="rId3"/>
    <p:sldId id="266" r:id="rId4"/>
    <p:sldId id="356" r:id="rId5"/>
    <p:sldId id="319" r:id="rId6"/>
    <p:sldId id="331" r:id="rId7"/>
    <p:sldId id="305" r:id="rId8"/>
    <p:sldId id="299" r:id="rId9"/>
    <p:sldId id="300" r:id="rId10"/>
    <p:sldId id="352" r:id="rId11"/>
    <p:sldId id="302" r:id="rId12"/>
    <p:sldId id="303" r:id="rId13"/>
    <p:sldId id="304" r:id="rId14"/>
    <p:sldId id="330" r:id="rId15"/>
    <p:sldId id="316" r:id="rId16"/>
    <p:sldId id="332" r:id="rId17"/>
    <p:sldId id="334" r:id="rId18"/>
    <p:sldId id="353" r:id="rId19"/>
    <p:sldId id="354" r:id="rId20"/>
    <p:sldId id="335" r:id="rId21"/>
    <p:sldId id="336" r:id="rId22"/>
    <p:sldId id="333" r:id="rId23"/>
    <p:sldId id="324" r:id="rId24"/>
    <p:sldId id="327" r:id="rId25"/>
    <p:sldId id="328" r:id="rId26"/>
    <p:sldId id="329" r:id="rId27"/>
    <p:sldId id="337" r:id="rId28"/>
    <p:sldId id="343" r:id="rId29"/>
    <p:sldId id="339" r:id="rId30"/>
    <p:sldId id="317" r:id="rId31"/>
    <p:sldId id="348" r:id="rId32"/>
    <p:sldId id="349" r:id="rId33"/>
    <p:sldId id="350" r:id="rId34"/>
    <p:sldId id="351" r:id="rId35"/>
    <p:sldId id="338" r:id="rId36"/>
    <p:sldId id="260" r:id="rId37"/>
    <p:sldId id="267" r:id="rId38"/>
    <p:sldId id="268" r:id="rId39"/>
    <p:sldId id="347" r:id="rId40"/>
    <p:sldId id="271" r:id="rId41"/>
    <p:sldId id="340" r:id="rId42"/>
    <p:sldId id="264" r:id="rId43"/>
    <p:sldId id="345" r:id="rId44"/>
    <p:sldId id="306" r:id="rId45"/>
    <p:sldId id="273" r:id="rId46"/>
    <p:sldId id="274" r:id="rId47"/>
    <p:sldId id="276" r:id="rId48"/>
    <p:sldId id="275" r:id="rId49"/>
    <p:sldId id="277" r:id="rId50"/>
    <p:sldId id="272" r:id="rId51"/>
    <p:sldId id="312" r:id="rId52"/>
    <p:sldId id="279" r:id="rId53"/>
    <p:sldId id="281" r:id="rId54"/>
    <p:sldId id="322" r:id="rId55"/>
    <p:sldId id="323" r:id="rId56"/>
    <p:sldId id="341" r:id="rId57"/>
    <p:sldId id="282" r:id="rId58"/>
    <p:sldId id="346" r:id="rId59"/>
    <p:sldId id="307" r:id="rId60"/>
    <p:sldId id="283" r:id="rId61"/>
    <p:sldId id="284" r:id="rId62"/>
    <p:sldId id="285" r:id="rId63"/>
    <p:sldId id="355" r:id="rId64"/>
    <p:sldId id="287" r:id="rId65"/>
    <p:sldId id="286" r:id="rId66"/>
    <p:sldId id="320" r:id="rId67"/>
    <p:sldId id="321" r:id="rId68"/>
    <p:sldId id="342" r:id="rId69"/>
    <p:sldId id="262" r:id="rId70"/>
    <p:sldId id="270" r:id="rId71"/>
    <p:sldId id="309" r:id="rId72"/>
    <p:sldId id="291" r:id="rId73"/>
    <p:sldId id="288" r:id="rId74"/>
    <p:sldId id="325" r:id="rId75"/>
    <p:sldId id="289" r:id="rId76"/>
    <p:sldId id="357" r:id="rId77"/>
    <p:sldId id="314" r:id="rId78"/>
    <p:sldId id="315" r:id="rId79"/>
    <p:sldId id="358" r:id="rId80"/>
    <p:sldId id="359" r:id="rId81"/>
    <p:sldId id="360" r:id="rId82"/>
    <p:sldId id="361" r:id="rId83"/>
    <p:sldId id="362" r:id="rId84"/>
    <p:sldId id="363" r:id="rId85"/>
    <p:sldId id="326" r:id="rId86"/>
    <p:sldId id="261"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5"/>
            <p14:sldId id="266"/>
            <p14:sldId id="356"/>
            <p14:sldId id="319"/>
            <p14:sldId id="331"/>
            <p14:sldId id="305"/>
            <p14:sldId id="299"/>
            <p14:sldId id="300"/>
            <p14:sldId id="352"/>
            <p14:sldId id="302"/>
            <p14:sldId id="303"/>
            <p14:sldId id="304"/>
            <p14:sldId id="330"/>
            <p14:sldId id="316"/>
            <p14:sldId id="332"/>
            <p14:sldId id="334"/>
            <p14:sldId id="353"/>
            <p14:sldId id="354"/>
            <p14:sldId id="335"/>
            <p14:sldId id="336"/>
            <p14:sldId id="333"/>
            <p14:sldId id="324"/>
            <p14:sldId id="327"/>
            <p14:sldId id="328"/>
            <p14:sldId id="329"/>
            <p14:sldId id="337"/>
            <p14:sldId id="343"/>
            <p14:sldId id="339"/>
            <p14:sldId id="317"/>
            <p14:sldId id="348"/>
            <p14:sldId id="349"/>
            <p14:sldId id="350"/>
            <p14:sldId id="351"/>
            <p14:sldId id="338"/>
            <p14:sldId id="260"/>
            <p14:sldId id="267"/>
            <p14:sldId id="268"/>
            <p14:sldId id="347"/>
            <p14:sldId id="271"/>
            <p14:sldId id="340"/>
            <p14:sldId id="264"/>
            <p14:sldId id="345"/>
            <p14:sldId id="306"/>
            <p14:sldId id="273"/>
            <p14:sldId id="274"/>
            <p14:sldId id="276"/>
            <p14:sldId id="275"/>
            <p14:sldId id="277"/>
            <p14:sldId id="272"/>
            <p14:sldId id="312"/>
            <p14:sldId id="279"/>
            <p14:sldId id="281"/>
            <p14:sldId id="322"/>
            <p14:sldId id="323"/>
            <p14:sldId id="341"/>
            <p14:sldId id="282"/>
            <p14:sldId id="346"/>
            <p14:sldId id="307"/>
            <p14:sldId id="283"/>
            <p14:sldId id="284"/>
            <p14:sldId id="285"/>
            <p14:sldId id="355"/>
            <p14:sldId id="287"/>
            <p14:sldId id="286"/>
            <p14:sldId id="320"/>
            <p14:sldId id="321"/>
            <p14:sldId id="342"/>
            <p14:sldId id="262"/>
            <p14:sldId id="270"/>
            <p14:sldId id="309"/>
            <p14:sldId id="291"/>
            <p14:sldId id="288"/>
            <p14:sldId id="325"/>
            <p14:sldId id="289"/>
            <p14:sldId id="357"/>
            <p14:sldId id="314"/>
            <p14:sldId id="315"/>
            <p14:sldId id="358"/>
            <p14:sldId id="359"/>
            <p14:sldId id="360"/>
            <p14:sldId id="361"/>
            <p14:sldId id="362"/>
            <p14:sldId id="363"/>
            <p14:sldId id="32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94"/>
    <p:restoredTop sz="94708"/>
  </p:normalViewPr>
  <p:slideViewPr>
    <p:cSldViewPr snapToGrid="0" snapToObjects="1">
      <p:cViewPr varScale="1">
        <p:scale>
          <a:sx n="152" d="100"/>
          <a:sy n="152" d="100"/>
        </p:scale>
        <p:origin x="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a:t>AWS Config</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SNS/S3</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SQS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SQS based S3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a:t>AWS CloudTrail</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SNS/S3</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SQS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SQS based S3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err="1"/>
            <a:t>VPCFlow</a:t>
          </a:r>
          <a:r>
            <a:rPr lang="en-US" dirty="0"/>
            <a:t> Logs</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CloudWatch Logs</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Lambda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HEC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59DA8F98-F849-2A4F-81C6-83A77767843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54E707-B0F9-FB45-A8C3-BE50AE07C726}" type="doc">
      <dgm:prSet loTypeId="urn:microsoft.com/office/officeart/2005/8/layout/hProcess10" loCatId="" qsTypeId="urn:microsoft.com/office/officeart/2005/8/quickstyle/simple4" qsCatId="simple" csTypeId="urn:microsoft.com/office/officeart/2005/8/colors/colorful1" csCatId="colorful" phldr="1"/>
      <dgm:spPr/>
      <dgm:t>
        <a:bodyPr/>
        <a:lstStyle/>
        <a:p>
          <a:endParaRPr lang="en-US"/>
        </a:p>
      </dgm:t>
    </dgm:pt>
    <dgm:pt modelId="{D37B7A05-04AA-824B-BB20-32BDEBF59C27}">
      <dgm:prSet phldrT="[Text]"/>
      <dgm:spPr/>
      <dgm:t>
        <a:bodyPr/>
        <a:lstStyle/>
        <a:p>
          <a:r>
            <a:rPr lang="en-US" dirty="0"/>
            <a:t>Define AWS Policy</a:t>
          </a:r>
        </a:p>
      </dgm:t>
    </dgm:pt>
    <dgm:pt modelId="{28912EC9-8CEB-6148-BABC-4B912C209C73}" type="parTrans" cxnId="{AB9E817A-26F4-DF41-8486-9F92E62B32CA}">
      <dgm:prSet/>
      <dgm:spPr/>
      <dgm:t>
        <a:bodyPr/>
        <a:lstStyle/>
        <a:p>
          <a:endParaRPr lang="en-US"/>
        </a:p>
      </dgm:t>
    </dgm:pt>
    <dgm:pt modelId="{45ED90C6-26A8-5347-B14C-B57942439921}" type="sibTrans" cxnId="{AB9E817A-26F4-DF41-8486-9F92E62B32CA}">
      <dgm:prSet/>
      <dgm:spPr/>
      <dgm:t>
        <a:bodyPr/>
        <a:lstStyle/>
        <a:p>
          <a:endParaRPr lang="en-US"/>
        </a:p>
      </dgm:t>
    </dgm:pt>
    <dgm:pt modelId="{8F5873DA-3C62-FD42-BBE8-E08D85E68336}">
      <dgm:prSet phldrT="[Text]"/>
      <dgm:spPr/>
      <dgm:t>
        <a:bodyPr/>
        <a:lstStyle/>
        <a:p>
          <a:r>
            <a:rPr lang="en-US" dirty="0"/>
            <a:t>Copy Sample Policy</a:t>
          </a:r>
        </a:p>
      </dgm:t>
    </dgm:pt>
    <dgm:pt modelId="{7F9B5A6B-F98F-C247-99A3-4CC88D12ACCA}" type="parTrans" cxnId="{A54FD3C5-A35E-AC41-8225-DEB42699064C}">
      <dgm:prSet/>
      <dgm:spPr/>
      <dgm:t>
        <a:bodyPr/>
        <a:lstStyle/>
        <a:p>
          <a:endParaRPr lang="en-US"/>
        </a:p>
      </dgm:t>
    </dgm:pt>
    <dgm:pt modelId="{F7D2A08D-B19D-3441-93EB-C8C8871B559A}" type="sibTrans" cxnId="{A54FD3C5-A35E-AC41-8225-DEB42699064C}">
      <dgm:prSet/>
      <dgm:spPr/>
      <dgm:t>
        <a:bodyPr/>
        <a:lstStyle/>
        <a:p>
          <a:endParaRPr lang="en-US"/>
        </a:p>
      </dgm:t>
    </dgm:pt>
    <dgm:pt modelId="{5F41BA31-ACBC-1041-BA49-91A973567C8F}">
      <dgm:prSet phldrT="[Text]"/>
      <dgm:spPr/>
      <dgm:t>
        <a:bodyPr/>
        <a:lstStyle/>
        <a:p>
          <a:r>
            <a:rPr lang="en-US" dirty="0"/>
            <a:t>Generate Policy</a:t>
          </a:r>
        </a:p>
      </dgm:t>
    </dgm:pt>
    <dgm:pt modelId="{28775D1E-AB8B-2045-9FD3-970F49FFADD6}" type="parTrans" cxnId="{39C9768F-5D61-0D40-A962-B8A2C7CA0316}">
      <dgm:prSet/>
      <dgm:spPr/>
      <dgm:t>
        <a:bodyPr/>
        <a:lstStyle/>
        <a:p>
          <a:endParaRPr lang="en-US"/>
        </a:p>
      </dgm:t>
    </dgm:pt>
    <dgm:pt modelId="{DD5747E1-CBE5-4849-AE1C-A04B99EEBAFD}" type="sibTrans" cxnId="{39C9768F-5D61-0D40-A962-B8A2C7CA0316}">
      <dgm:prSet/>
      <dgm:spPr/>
      <dgm:t>
        <a:bodyPr/>
        <a:lstStyle/>
        <a:p>
          <a:endParaRPr lang="en-US"/>
        </a:p>
      </dgm:t>
    </dgm:pt>
    <dgm:pt modelId="{CD8CABC6-7CD5-5D41-A978-E4FE407D51FF}">
      <dgm:prSet phldrT="[Text]"/>
      <dgm:spPr/>
      <dgm:t>
        <a:bodyPr/>
        <a:lstStyle/>
        <a:p>
          <a:r>
            <a:rPr lang="en-US" dirty="0"/>
            <a:t>Assign Policy to Role</a:t>
          </a:r>
        </a:p>
      </dgm:t>
    </dgm:pt>
    <dgm:pt modelId="{C1D4E9E1-7473-8242-B99E-9381C700DE76}" type="parTrans" cxnId="{1FDC16EE-EAB6-514A-958A-49B70EFA1159}">
      <dgm:prSet/>
      <dgm:spPr/>
      <dgm:t>
        <a:bodyPr/>
        <a:lstStyle/>
        <a:p>
          <a:endParaRPr lang="en-US"/>
        </a:p>
      </dgm:t>
    </dgm:pt>
    <dgm:pt modelId="{1625FFE9-6449-A24E-B8FA-18E90C3E3190}" type="sibTrans" cxnId="{1FDC16EE-EAB6-514A-958A-49B70EFA1159}">
      <dgm:prSet/>
      <dgm:spPr/>
      <dgm:t>
        <a:bodyPr/>
        <a:lstStyle/>
        <a:p>
          <a:endParaRPr lang="en-US"/>
        </a:p>
      </dgm:t>
    </dgm:pt>
    <dgm:pt modelId="{16A38F9F-F271-5D4A-9869-B15C13A25249}">
      <dgm:prSet/>
      <dgm:spPr/>
      <dgm:t>
        <a:bodyPr/>
        <a:lstStyle/>
        <a:p>
          <a:r>
            <a:rPr lang="en-US" dirty="0" err="1"/>
            <a:t>AssumeRole</a:t>
          </a:r>
          <a:endParaRPr lang="en-US" dirty="0"/>
        </a:p>
      </dgm:t>
    </dgm:pt>
    <dgm:pt modelId="{C82A5EB0-C8B3-F14E-BED0-C48E2D9D4D8D}" type="parTrans" cxnId="{508858F0-4DC7-284F-AFC9-77D75041941D}">
      <dgm:prSet/>
      <dgm:spPr/>
      <dgm:t>
        <a:bodyPr/>
        <a:lstStyle/>
        <a:p>
          <a:endParaRPr lang="en-US"/>
        </a:p>
      </dgm:t>
    </dgm:pt>
    <dgm:pt modelId="{FA995169-8701-4F48-8A43-716C2206DB7E}" type="sibTrans" cxnId="{508858F0-4DC7-284F-AFC9-77D75041941D}">
      <dgm:prSet/>
      <dgm:spPr/>
      <dgm:t>
        <a:bodyPr/>
        <a:lstStyle/>
        <a:p>
          <a:endParaRPr lang="en-US"/>
        </a:p>
      </dgm:t>
    </dgm:pt>
    <dgm:pt modelId="{C0A7BF92-C706-B64D-A0AC-CDC6021FE628}">
      <dgm:prSet/>
      <dgm:spPr/>
      <dgm:t>
        <a:bodyPr/>
        <a:lstStyle/>
        <a:p>
          <a:r>
            <a:rPr lang="en-US" dirty="0"/>
            <a:t>IAM Role</a:t>
          </a:r>
        </a:p>
      </dgm:t>
    </dgm:pt>
    <dgm:pt modelId="{74F35D80-F70C-3143-A242-758ED074B54C}" type="parTrans" cxnId="{1C7F1898-8442-C144-A29E-3B72732F72CD}">
      <dgm:prSet/>
      <dgm:spPr/>
      <dgm:t>
        <a:bodyPr/>
        <a:lstStyle/>
        <a:p>
          <a:endParaRPr lang="en-US"/>
        </a:p>
      </dgm:t>
    </dgm:pt>
    <dgm:pt modelId="{C3511DA2-CD18-9A4B-95B0-11BE9DE22048}" type="sibTrans" cxnId="{1C7F1898-8442-C144-A29E-3B72732F72CD}">
      <dgm:prSet/>
      <dgm:spPr/>
      <dgm:t>
        <a:bodyPr/>
        <a:lstStyle/>
        <a:p>
          <a:endParaRPr lang="en-US"/>
        </a:p>
      </dgm:t>
    </dgm:pt>
    <dgm:pt modelId="{3465902F-648D-E54E-BDB9-809697201A7D}">
      <dgm:prSet/>
      <dgm:spPr/>
      <dgm:t>
        <a:bodyPr/>
        <a:lstStyle/>
        <a:p>
          <a:r>
            <a:rPr lang="en-US" dirty="0"/>
            <a:t>EC2 Instance</a:t>
          </a:r>
        </a:p>
      </dgm:t>
    </dgm:pt>
    <dgm:pt modelId="{A10C4BF4-3222-7F42-B892-D5235D772768}" type="parTrans" cxnId="{4D9F5A3C-9DBB-4746-8676-6AAAFB75B0A8}">
      <dgm:prSet/>
      <dgm:spPr/>
      <dgm:t>
        <a:bodyPr/>
        <a:lstStyle/>
        <a:p>
          <a:endParaRPr lang="en-US"/>
        </a:p>
      </dgm:t>
    </dgm:pt>
    <dgm:pt modelId="{CB30FFCB-DDB4-EF44-945B-1CA835057ADF}" type="sibTrans" cxnId="{4D9F5A3C-9DBB-4746-8676-6AAAFB75B0A8}">
      <dgm:prSet/>
      <dgm:spPr/>
      <dgm:t>
        <a:bodyPr/>
        <a:lstStyle/>
        <a:p>
          <a:endParaRPr lang="en-US"/>
        </a:p>
      </dgm:t>
    </dgm:pt>
    <dgm:pt modelId="{BADF286D-FC66-824A-8EC9-8F85CA102653}" type="pres">
      <dgm:prSet presAssocID="{C954E707-B0F9-FB45-A8C3-BE50AE07C726}" presName="Name0" presStyleCnt="0">
        <dgm:presLayoutVars>
          <dgm:dir/>
          <dgm:resizeHandles val="exact"/>
        </dgm:presLayoutVars>
      </dgm:prSet>
      <dgm:spPr/>
    </dgm:pt>
    <dgm:pt modelId="{AE52EA87-AD1E-B94D-9161-F86313103607}" type="pres">
      <dgm:prSet presAssocID="{D37B7A05-04AA-824B-BB20-32BDEBF59C27}" presName="composite" presStyleCnt="0"/>
      <dgm:spPr/>
    </dgm:pt>
    <dgm:pt modelId="{EAE131FA-6B86-AD41-8F87-DB9750EA45D8}" type="pres">
      <dgm:prSet presAssocID="{D37B7A05-04AA-824B-BB20-32BDEBF59C27}" presName="imagSh" presStyleLbl="bgImgPlace1" presStyleIdx="0" presStyleCnt="3"/>
      <dgm:spPr/>
    </dgm:pt>
    <dgm:pt modelId="{4632AF00-C594-7844-827E-578C1BB3BD41}" type="pres">
      <dgm:prSet presAssocID="{D37B7A05-04AA-824B-BB20-32BDEBF59C27}" presName="txNode" presStyleLbl="node1" presStyleIdx="0" presStyleCnt="3">
        <dgm:presLayoutVars>
          <dgm:bulletEnabled val="1"/>
        </dgm:presLayoutVars>
      </dgm:prSet>
      <dgm:spPr/>
    </dgm:pt>
    <dgm:pt modelId="{A86880B2-2394-2F40-841A-9AD5085571F2}" type="pres">
      <dgm:prSet presAssocID="{45ED90C6-26A8-5347-B14C-B57942439921}" presName="sibTrans" presStyleLbl="sibTrans2D1" presStyleIdx="0" presStyleCnt="2"/>
      <dgm:spPr/>
    </dgm:pt>
    <dgm:pt modelId="{DE370F54-031E-9B43-B3E3-C6863B6100CD}" type="pres">
      <dgm:prSet presAssocID="{45ED90C6-26A8-5347-B14C-B57942439921}" presName="connTx" presStyleLbl="sibTrans2D1" presStyleIdx="0" presStyleCnt="2"/>
      <dgm:spPr/>
    </dgm:pt>
    <dgm:pt modelId="{4DA115AC-1270-9346-B2E0-57BCFE18B70E}" type="pres">
      <dgm:prSet presAssocID="{CD8CABC6-7CD5-5D41-A978-E4FE407D51FF}" presName="composite" presStyleCnt="0"/>
      <dgm:spPr/>
    </dgm:pt>
    <dgm:pt modelId="{208C9971-6556-1F4B-B6AE-95A9C257815C}" type="pres">
      <dgm:prSet presAssocID="{CD8CABC6-7CD5-5D41-A978-E4FE407D51FF}" presName="imagSh" presStyleLbl="bgImgPlace1" presStyleIdx="1" presStyleCnt="3"/>
      <dgm:spPr/>
    </dgm:pt>
    <dgm:pt modelId="{8709D8A9-9407-6547-988F-62BF1E5000D3}" type="pres">
      <dgm:prSet presAssocID="{CD8CABC6-7CD5-5D41-A978-E4FE407D51FF}" presName="txNode" presStyleLbl="node1" presStyleIdx="1" presStyleCnt="3">
        <dgm:presLayoutVars>
          <dgm:bulletEnabled val="1"/>
        </dgm:presLayoutVars>
      </dgm:prSet>
      <dgm:spPr/>
    </dgm:pt>
    <dgm:pt modelId="{7A0FA4DD-7E5D-A645-8FEE-A32207C67727}" type="pres">
      <dgm:prSet presAssocID="{1625FFE9-6449-A24E-B8FA-18E90C3E3190}" presName="sibTrans" presStyleLbl="sibTrans2D1" presStyleIdx="1" presStyleCnt="2"/>
      <dgm:spPr/>
    </dgm:pt>
    <dgm:pt modelId="{E43FA7AB-D794-5B4E-816D-B9C6B652B778}" type="pres">
      <dgm:prSet presAssocID="{1625FFE9-6449-A24E-B8FA-18E90C3E3190}" presName="connTx" presStyleLbl="sibTrans2D1" presStyleIdx="1" presStyleCnt="2"/>
      <dgm:spPr/>
    </dgm:pt>
    <dgm:pt modelId="{15107094-1457-D149-BB60-5BAE45AF3F6C}" type="pres">
      <dgm:prSet presAssocID="{16A38F9F-F271-5D4A-9869-B15C13A25249}" presName="composite" presStyleCnt="0"/>
      <dgm:spPr/>
    </dgm:pt>
    <dgm:pt modelId="{173DD04D-9506-6C43-864A-E9E029F52579}" type="pres">
      <dgm:prSet presAssocID="{16A38F9F-F271-5D4A-9869-B15C13A25249}" presName="imagSh" presStyleLbl="bgImgPlace1" presStyleIdx="2" presStyleCnt="3"/>
      <dgm:spPr/>
    </dgm:pt>
    <dgm:pt modelId="{228E2D2B-F988-FD4F-B224-300080D6968E}" type="pres">
      <dgm:prSet presAssocID="{16A38F9F-F271-5D4A-9869-B15C13A25249}" presName="txNode" presStyleLbl="node1" presStyleIdx="2" presStyleCnt="3">
        <dgm:presLayoutVars>
          <dgm:bulletEnabled val="1"/>
        </dgm:presLayoutVars>
      </dgm:prSet>
      <dgm:spPr/>
    </dgm:pt>
  </dgm:ptLst>
  <dgm:cxnLst>
    <dgm:cxn modelId="{EC9FA321-B5AF-A84B-A4C2-FEFB66AFDB28}" type="presOf" srcId="{1625FFE9-6449-A24E-B8FA-18E90C3E3190}" destId="{7A0FA4DD-7E5D-A645-8FEE-A32207C67727}" srcOrd="0" destOrd="0" presId="urn:microsoft.com/office/officeart/2005/8/layout/hProcess10"/>
    <dgm:cxn modelId="{E50B9924-84E7-1A4A-AE29-9C04CD0F243E}" type="presOf" srcId="{C0A7BF92-C706-B64D-A0AC-CDC6021FE628}" destId="{228E2D2B-F988-FD4F-B224-300080D6968E}" srcOrd="0" destOrd="1" presId="urn:microsoft.com/office/officeart/2005/8/layout/hProcess10"/>
    <dgm:cxn modelId="{4D9F5A3C-9DBB-4746-8676-6AAAFB75B0A8}" srcId="{16A38F9F-F271-5D4A-9869-B15C13A25249}" destId="{3465902F-648D-E54E-BDB9-809697201A7D}" srcOrd="1" destOrd="0" parTransId="{A10C4BF4-3222-7F42-B892-D5235D772768}" sibTransId="{CB30FFCB-DDB4-EF44-945B-1CA835057ADF}"/>
    <dgm:cxn modelId="{EFAEE73F-0EC1-9641-8514-EC49F3A78701}" type="presOf" srcId="{3465902F-648D-E54E-BDB9-809697201A7D}" destId="{228E2D2B-F988-FD4F-B224-300080D6968E}" srcOrd="0" destOrd="2" presId="urn:microsoft.com/office/officeart/2005/8/layout/hProcess10"/>
    <dgm:cxn modelId="{8884C74F-5784-EA4F-8F5A-3B1DD6808A60}" type="presOf" srcId="{45ED90C6-26A8-5347-B14C-B57942439921}" destId="{DE370F54-031E-9B43-B3E3-C6863B6100CD}" srcOrd="1" destOrd="0" presId="urn:microsoft.com/office/officeart/2005/8/layout/hProcess10"/>
    <dgm:cxn modelId="{C76CB66C-E260-764A-83C0-21AECA5EA44F}" type="presOf" srcId="{C954E707-B0F9-FB45-A8C3-BE50AE07C726}" destId="{BADF286D-FC66-824A-8EC9-8F85CA102653}" srcOrd="0" destOrd="0" presId="urn:microsoft.com/office/officeart/2005/8/layout/hProcess10"/>
    <dgm:cxn modelId="{AB9E817A-26F4-DF41-8486-9F92E62B32CA}" srcId="{C954E707-B0F9-FB45-A8C3-BE50AE07C726}" destId="{D37B7A05-04AA-824B-BB20-32BDEBF59C27}" srcOrd="0" destOrd="0" parTransId="{28912EC9-8CEB-6148-BABC-4B912C209C73}" sibTransId="{45ED90C6-26A8-5347-B14C-B57942439921}"/>
    <dgm:cxn modelId="{2F7D678C-06ED-AA4C-A260-CFAFED0E1EDD}" type="presOf" srcId="{CD8CABC6-7CD5-5D41-A978-E4FE407D51FF}" destId="{8709D8A9-9407-6547-988F-62BF1E5000D3}" srcOrd="0" destOrd="0" presId="urn:microsoft.com/office/officeart/2005/8/layout/hProcess10"/>
    <dgm:cxn modelId="{39C9768F-5D61-0D40-A962-B8A2C7CA0316}" srcId="{D37B7A05-04AA-824B-BB20-32BDEBF59C27}" destId="{5F41BA31-ACBC-1041-BA49-91A973567C8F}" srcOrd="1" destOrd="0" parTransId="{28775D1E-AB8B-2045-9FD3-970F49FFADD6}" sibTransId="{DD5747E1-CBE5-4849-AE1C-A04B99EEBAFD}"/>
    <dgm:cxn modelId="{5CFBFA96-EFF2-8047-B8B1-E142F1731E23}" type="presOf" srcId="{16A38F9F-F271-5D4A-9869-B15C13A25249}" destId="{228E2D2B-F988-FD4F-B224-300080D6968E}" srcOrd="0" destOrd="0" presId="urn:microsoft.com/office/officeart/2005/8/layout/hProcess10"/>
    <dgm:cxn modelId="{C6C34797-6D0D-0047-9AD9-E24DA853FCE7}" type="presOf" srcId="{45ED90C6-26A8-5347-B14C-B57942439921}" destId="{A86880B2-2394-2F40-841A-9AD5085571F2}" srcOrd="0" destOrd="0" presId="urn:microsoft.com/office/officeart/2005/8/layout/hProcess10"/>
    <dgm:cxn modelId="{1C7F1898-8442-C144-A29E-3B72732F72CD}" srcId="{16A38F9F-F271-5D4A-9869-B15C13A25249}" destId="{C0A7BF92-C706-B64D-A0AC-CDC6021FE628}" srcOrd="0" destOrd="0" parTransId="{74F35D80-F70C-3143-A242-758ED074B54C}" sibTransId="{C3511DA2-CD18-9A4B-95B0-11BE9DE22048}"/>
    <dgm:cxn modelId="{0E5764A4-B90E-674C-A057-0184086F55E6}" type="presOf" srcId="{5F41BA31-ACBC-1041-BA49-91A973567C8F}" destId="{4632AF00-C594-7844-827E-578C1BB3BD41}" srcOrd="0" destOrd="2" presId="urn:microsoft.com/office/officeart/2005/8/layout/hProcess10"/>
    <dgm:cxn modelId="{A54FD3C5-A35E-AC41-8225-DEB42699064C}" srcId="{D37B7A05-04AA-824B-BB20-32BDEBF59C27}" destId="{8F5873DA-3C62-FD42-BBE8-E08D85E68336}" srcOrd="0" destOrd="0" parTransId="{7F9B5A6B-F98F-C247-99A3-4CC88D12ACCA}" sibTransId="{F7D2A08D-B19D-3441-93EB-C8C8871B559A}"/>
    <dgm:cxn modelId="{A518BAC9-8236-134C-ADCD-5458027715A5}" type="presOf" srcId="{8F5873DA-3C62-FD42-BBE8-E08D85E68336}" destId="{4632AF00-C594-7844-827E-578C1BB3BD41}" srcOrd="0" destOrd="1" presId="urn:microsoft.com/office/officeart/2005/8/layout/hProcess10"/>
    <dgm:cxn modelId="{37C810DD-0BC8-E54F-A586-E68066D1C246}" type="presOf" srcId="{D37B7A05-04AA-824B-BB20-32BDEBF59C27}" destId="{4632AF00-C594-7844-827E-578C1BB3BD41}" srcOrd="0" destOrd="0" presId="urn:microsoft.com/office/officeart/2005/8/layout/hProcess10"/>
    <dgm:cxn modelId="{1FDC16EE-EAB6-514A-958A-49B70EFA1159}" srcId="{C954E707-B0F9-FB45-A8C3-BE50AE07C726}" destId="{CD8CABC6-7CD5-5D41-A978-E4FE407D51FF}" srcOrd="1" destOrd="0" parTransId="{C1D4E9E1-7473-8242-B99E-9381C700DE76}" sibTransId="{1625FFE9-6449-A24E-B8FA-18E90C3E3190}"/>
    <dgm:cxn modelId="{508858F0-4DC7-284F-AFC9-77D75041941D}" srcId="{C954E707-B0F9-FB45-A8C3-BE50AE07C726}" destId="{16A38F9F-F271-5D4A-9869-B15C13A25249}" srcOrd="2" destOrd="0" parTransId="{C82A5EB0-C8B3-F14E-BED0-C48E2D9D4D8D}" sibTransId="{FA995169-8701-4F48-8A43-716C2206DB7E}"/>
    <dgm:cxn modelId="{77CD12F4-893B-2B43-A1F0-BC9A6B96D987}" type="presOf" srcId="{1625FFE9-6449-A24E-B8FA-18E90C3E3190}" destId="{E43FA7AB-D794-5B4E-816D-B9C6B652B778}" srcOrd="1" destOrd="0" presId="urn:microsoft.com/office/officeart/2005/8/layout/hProcess10"/>
    <dgm:cxn modelId="{C5153C39-DF4D-5E44-B869-BB272506ECB9}" type="presParOf" srcId="{BADF286D-FC66-824A-8EC9-8F85CA102653}" destId="{AE52EA87-AD1E-B94D-9161-F86313103607}" srcOrd="0" destOrd="0" presId="urn:microsoft.com/office/officeart/2005/8/layout/hProcess10"/>
    <dgm:cxn modelId="{C77DC74E-60CE-9C4C-9D26-7471A24C1A57}" type="presParOf" srcId="{AE52EA87-AD1E-B94D-9161-F86313103607}" destId="{EAE131FA-6B86-AD41-8F87-DB9750EA45D8}" srcOrd="0" destOrd="0" presId="urn:microsoft.com/office/officeart/2005/8/layout/hProcess10"/>
    <dgm:cxn modelId="{F40E7FA4-973F-3E47-B7D9-677B7025CECD}" type="presParOf" srcId="{AE52EA87-AD1E-B94D-9161-F86313103607}" destId="{4632AF00-C594-7844-827E-578C1BB3BD41}" srcOrd="1" destOrd="0" presId="urn:microsoft.com/office/officeart/2005/8/layout/hProcess10"/>
    <dgm:cxn modelId="{69E6D99F-FA40-1142-9131-9D1EBAC8609B}" type="presParOf" srcId="{BADF286D-FC66-824A-8EC9-8F85CA102653}" destId="{A86880B2-2394-2F40-841A-9AD5085571F2}" srcOrd="1" destOrd="0" presId="urn:microsoft.com/office/officeart/2005/8/layout/hProcess10"/>
    <dgm:cxn modelId="{4FB020EA-4D72-3A4B-BA79-7467C29B77E9}" type="presParOf" srcId="{A86880B2-2394-2F40-841A-9AD5085571F2}" destId="{DE370F54-031E-9B43-B3E3-C6863B6100CD}" srcOrd="0" destOrd="0" presId="urn:microsoft.com/office/officeart/2005/8/layout/hProcess10"/>
    <dgm:cxn modelId="{14D8ED07-F92B-7C43-BF33-AF475F06851B}" type="presParOf" srcId="{BADF286D-FC66-824A-8EC9-8F85CA102653}" destId="{4DA115AC-1270-9346-B2E0-57BCFE18B70E}" srcOrd="2" destOrd="0" presId="urn:microsoft.com/office/officeart/2005/8/layout/hProcess10"/>
    <dgm:cxn modelId="{43395EE9-8300-8143-84D0-33F037A5409D}" type="presParOf" srcId="{4DA115AC-1270-9346-B2E0-57BCFE18B70E}" destId="{208C9971-6556-1F4B-B6AE-95A9C257815C}" srcOrd="0" destOrd="0" presId="urn:microsoft.com/office/officeart/2005/8/layout/hProcess10"/>
    <dgm:cxn modelId="{1E0A1710-1F01-144B-B8CD-83D4C36A1FF5}" type="presParOf" srcId="{4DA115AC-1270-9346-B2E0-57BCFE18B70E}" destId="{8709D8A9-9407-6547-988F-62BF1E5000D3}" srcOrd="1" destOrd="0" presId="urn:microsoft.com/office/officeart/2005/8/layout/hProcess10"/>
    <dgm:cxn modelId="{9E72694B-0269-0840-9B98-D998560D5AAA}" type="presParOf" srcId="{BADF286D-FC66-824A-8EC9-8F85CA102653}" destId="{7A0FA4DD-7E5D-A645-8FEE-A32207C67727}" srcOrd="3" destOrd="0" presId="urn:microsoft.com/office/officeart/2005/8/layout/hProcess10"/>
    <dgm:cxn modelId="{A8D95238-D699-644F-AAAA-2877F37E5507}" type="presParOf" srcId="{7A0FA4DD-7E5D-A645-8FEE-A32207C67727}" destId="{E43FA7AB-D794-5B4E-816D-B9C6B652B778}" srcOrd="0" destOrd="0" presId="urn:microsoft.com/office/officeart/2005/8/layout/hProcess10"/>
    <dgm:cxn modelId="{ED8C03FE-EE59-804D-8E36-5E7756E01609}" type="presParOf" srcId="{BADF286D-FC66-824A-8EC9-8F85CA102653}" destId="{15107094-1457-D149-BB60-5BAE45AF3F6C}" srcOrd="4" destOrd="0" presId="urn:microsoft.com/office/officeart/2005/8/layout/hProcess10"/>
    <dgm:cxn modelId="{43BC33E7-6A0D-6646-A719-1BE36841E94C}" type="presParOf" srcId="{15107094-1457-D149-BB60-5BAE45AF3F6C}" destId="{173DD04D-9506-6C43-864A-E9E029F52579}" srcOrd="0" destOrd="0" presId="urn:microsoft.com/office/officeart/2005/8/layout/hProcess10"/>
    <dgm:cxn modelId="{7BECFB23-8386-4247-9D5B-C11D6B128989}" type="presParOf" srcId="{15107094-1457-D149-BB60-5BAE45AF3F6C}" destId="{228E2D2B-F988-FD4F-B224-300080D6968E}"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4" csCatId="accent1" phldr="1"/>
      <dgm:spPr/>
    </dgm:pt>
    <dgm:pt modelId="{4EA8DE58-DD90-CA4F-926D-F0EB2F68CD3D}">
      <dgm:prSet phldrT="[Text]"/>
      <dgm:spPr/>
      <dgm:t>
        <a:bodyPr/>
        <a:lstStyle/>
        <a:p>
          <a:r>
            <a:rPr lang="en-US" dirty="0"/>
            <a:t>Edit Role</a:t>
          </a:r>
        </a:p>
      </dgm:t>
    </dgm:pt>
    <dgm:pt modelId="{429C5504-5EB3-B248-A83C-2EEA4F09947A}" type="parTrans" cxnId="{5746AB85-86F5-1742-BAE9-717D98890740}">
      <dgm:prSet/>
      <dgm:spPr/>
      <dgm:t>
        <a:bodyPr/>
        <a:lstStyle/>
        <a:p>
          <a:endParaRPr lang="en-US"/>
        </a:p>
      </dgm:t>
    </dgm:pt>
    <dgm:pt modelId="{2E3080E8-AA12-3B40-B264-8A02695E1549}" type="sibTrans" cxnId="{5746AB85-86F5-1742-BAE9-717D98890740}">
      <dgm:prSet/>
      <dgm:spPr/>
      <dgm:t>
        <a:bodyPr/>
        <a:lstStyle/>
        <a:p>
          <a:endParaRPr lang="en-US"/>
        </a:p>
      </dgm:t>
    </dgm:pt>
    <dgm:pt modelId="{985E4533-3028-034D-A6E5-2BDD1ACABC0D}">
      <dgm:prSet phldrT="[Text]"/>
      <dgm:spPr/>
      <dgm:t>
        <a:bodyPr/>
        <a:lstStyle/>
        <a:p>
          <a:r>
            <a:rPr lang="en-US" dirty="0"/>
            <a:t>Modify Trust Relationship</a:t>
          </a:r>
        </a:p>
      </dgm:t>
    </dgm:pt>
    <dgm:pt modelId="{389FB102-F256-5546-99E6-434486F761DB}" type="parTrans" cxnId="{2F3D514A-72D4-CC43-908E-A6D2447FC62C}">
      <dgm:prSet/>
      <dgm:spPr/>
      <dgm:t>
        <a:bodyPr/>
        <a:lstStyle/>
        <a:p>
          <a:endParaRPr lang="en-US"/>
        </a:p>
      </dgm:t>
    </dgm:pt>
    <dgm:pt modelId="{99F20320-372F-3F4C-BF67-E815D4244492}" type="sibTrans" cxnId="{2F3D514A-72D4-CC43-908E-A6D2447FC62C}">
      <dgm:prSet/>
      <dgm:spPr/>
      <dgm:t>
        <a:bodyPr/>
        <a:lstStyle/>
        <a:p>
          <a:endParaRPr lang="en-US"/>
        </a:p>
      </dgm:t>
    </dgm:pt>
    <dgm:pt modelId="{8E2A72D2-789A-8F48-8758-725D9567759F}">
      <dgm:prSet phldrT="[Text]"/>
      <dgm:spPr/>
      <dgm:t>
        <a:bodyPr/>
        <a:lstStyle/>
        <a:p>
          <a:r>
            <a:rPr lang="en-US" dirty="0"/>
            <a:t>Update Trust Policy</a:t>
          </a:r>
        </a:p>
      </dgm:t>
    </dgm:pt>
    <dgm:pt modelId="{D7A49873-301A-FB43-8E6A-7D1CA90E10A4}" type="parTrans" cxnId="{CD70EAEC-3B22-F946-BD91-E075F0FC41E1}">
      <dgm:prSet/>
      <dgm:spPr/>
      <dgm:t>
        <a:bodyPr/>
        <a:lstStyle/>
        <a:p>
          <a:endParaRPr lang="en-US"/>
        </a:p>
      </dgm:t>
    </dgm:pt>
    <dgm:pt modelId="{B68CC2B0-DD30-F24A-AE5C-6E4C28F3BDA3}" type="sibTrans" cxnId="{CD70EAEC-3B22-F946-BD91-E075F0FC41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3C61AF5-BC31-C240-ADE0-7AF86453A040}" type="pres">
      <dgm:prSet presAssocID="{4EA8DE58-DD90-CA4F-926D-F0EB2F68CD3D}" presName="parTxOnly" presStyleLbl="node1" presStyleIdx="0" presStyleCnt="3">
        <dgm:presLayoutVars>
          <dgm:bulletEnabled val="1"/>
        </dgm:presLayoutVars>
      </dgm:prSet>
      <dgm:spPr/>
    </dgm:pt>
    <dgm:pt modelId="{8D7845E7-B877-2E47-8753-40ED9BED9652}" type="pres">
      <dgm:prSet presAssocID="{2E3080E8-AA12-3B40-B264-8A02695E1549}" presName="parSpace" presStyleCnt="0"/>
      <dgm:spPr/>
    </dgm:pt>
    <dgm:pt modelId="{A85BAAB0-E8A2-AD44-99DE-B00DD6E6A59B}" type="pres">
      <dgm:prSet presAssocID="{985E4533-3028-034D-A6E5-2BDD1ACABC0D}" presName="parTxOnly" presStyleLbl="node1" presStyleIdx="1" presStyleCnt="3">
        <dgm:presLayoutVars>
          <dgm:bulletEnabled val="1"/>
        </dgm:presLayoutVars>
      </dgm:prSet>
      <dgm:spPr/>
    </dgm:pt>
    <dgm:pt modelId="{532A1662-55B0-7F43-BFCE-C19BD7CF39D3}" type="pres">
      <dgm:prSet presAssocID="{99F20320-372F-3F4C-BF67-E815D4244492}" presName="parSpace" presStyleCnt="0"/>
      <dgm:spPr/>
    </dgm:pt>
    <dgm:pt modelId="{D75201E6-B87C-6049-B1D9-1D4B79277769}" type="pres">
      <dgm:prSet presAssocID="{8E2A72D2-789A-8F48-8758-725D9567759F}" presName="parTxOnly" presStyleLbl="node1" presStyleIdx="2" presStyleCnt="3">
        <dgm:presLayoutVars>
          <dgm:bulletEnabled val="1"/>
        </dgm:presLayoutVars>
      </dgm:prSet>
      <dgm:spPr/>
    </dgm:pt>
  </dgm:ptLst>
  <dgm:cxnLst>
    <dgm:cxn modelId="{2F3D514A-72D4-CC43-908E-A6D2447FC62C}" srcId="{96D42787-0C45-3441-AD17-74ADFA3A603F}" destId="{985E4533-3028-034D-A6E5-2BDD1ACABC0D}" srcOrd="1" destOrd="0" parTransId="{389FB102-F256-5546-99E6-434486F761DB}" sibTransId="{99F20320-372F-3F4C-BF67-E815D4244492}"/>
    <dgm:cxn modelId="{8E0DB578-C2D6-8B4B-83B0-31148DD1805A}" type="presOf" srcId="{96D42787-0C45-3441-AD17-74ADFA3A603F}" destId="{0305BD54-8EE2-3A48-B335-CF74AB1B2128}" srcOrd="0" destOrd="0" presId="urn:microsoft.com/office/officeart/2005/8/layout/hChevron3"/>
    <dgm:cxn modelId="{5746AB85-86F5-1742-BAE9-717D98890740}" srcId="{96D42787-0C45-3441-AD17-74ADFA3A603F}" destId="{4EA8DE58-DD90-CA4F-926D-F0EB2F68CD3D}" srcOrd="0" destOrd="0" parTransId="{429C5504-5EB3-B248-A83C-2EEA4F09947A}" sibTransId="{2E3080E8-AA12-3B40-B264-8A02695E1549}"/>
    <dgm:cxn modelId="{3C4B1C99-B334-CD48-A241-DF4D61E4154B}" type="presOf" srcId="{8E2A72D2-789A-8F48-8758-725D9567759F}" destId="{D75201E6-B87C-6049-B1D9-1D4B79277769}" srcOrd="0" destOrd="0" presId="urn:microsoft.com/office/officeart/2005/8/layout/hChevron3"/>
    <dgm:cxn modelId="{229F9B9E-6D16-4744-9702-F7AA65512838}" type="presOf" srcId="{4EA8DE58-DD90-CA4F-926D-F0EB2F68CD3D}" destId="{53C61AF5-BC31-C240-ADE0-7AF86453A040}" srcOrd="0" destOrd="0" presId="urn:microsoft.com/office/officeart/2005/8/layout/hChevron3"/>
    <dgm:cxn modelId="{121798C8-06D8-F647-A0AB-61BE37D58C9D}" type="presOf" srcId="{985E4533-3028-034D-A6E5-2BDD1ACABC0D}" destId="{A85BAAB0-E8A2-AD44-99DE-B00DD6E6A59B}" srcOrd="0" destOrd="0" presId="urn:microsoft.com/office/officeart/2005/8/layout/hChevron3"/>
    <dgm:cxn modelId="{CD70EAEC-3B22-F946-BD91-E075F0FC41E1}" srcId="{96D42787-0C45-3441-AD17-74ADFA3A603F}" destId="{8E2A72D2-789A-8F48-8758-725D9567759F}" srcOrd="2" destOrd="0" parTransId="{D7A49873-301A-FB43-8E6A-7D1CA90E10A4}" sibTransId="{B68CC2B0-DD30-F24A-AE5C-6E4C28F3BDA3}"/>
    <dgm:cxn modelId="{04BB1490-BE13-7C42-802A-8A5981256C67}" type="presParOf" srcId="{0305BD54-8EE2-3A48-B335-CF74AB1B2128}" destId="{53C61AF5-BC31-C240-ADE0-7AF86453A040}" srcOrd="0" destOrd="0" presId="urn:microsoft.com/office/officeart/2005/8/layout/hChevron3"/>
    <dgm:cxn modelId="{83E219B1-5BE3-CA47-BEEE-079E4E581B10}" type="presParOf" srcId="{0305BD54-8EE2-3A48-B335-CF74AB1B2128}" destId="{8D7845E7-B877-2E47-8753-40ED9BED9652}" srcOrd="1" destOrd="0" presId="urn:microsoft.com/office/officeart/2005/8/layout/hChevron3"/>
    <dgm:cxn modelId="{7CFEC8B4-B453-C647-A8D0-6C6BD4AE31DA}" type="presParOf" srcId="{0305BD54-8EE2-3A48-B335-CF74AB1B2128}" destId="{A85BAAB0-E8A2-AD44-99DE-B00DD6E6A59B}" srcOrd="2" destOrd="0" presId="urn:microsoft.com/office/officeart/2005/8/layout/hChevron3"/>
    <dgm:cxn modelId="{94BE6D19-64AF-A44B-9CBA-08BD0BE5C6D5}" type="presParOf" srcId="{0305BD54-8EE2-3A48-B335-CF74AB1B2128}" destId="{532A1662-55B0-7F43-BFCE-C19BD7CF39D3}" srcOrd="3" destOrd="0" presId="urn:microsoft.com/office/officeart/2005/8/layout/hChevron3"/>
    <dgm:cxn modelId="{295477EB-7C7D-BB45-BEB8-8FA58C613318}" type="presParOf" srcId="{0305BD54-8EE2-3A48-B335-CF74AB1B2128}" destId="{D75201E6-B87C-6049-B1D9-1D4B79277769}"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AWS Config</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180050"/>
            <a:satOff val="-12610"/>
            <a:lumOff val="11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SNS/S3</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270034"/>
            <a:satOff val="-18616"/>
            <a:lumOff val="159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360101"/>
            <a:satOff val="-25221"/>
            <a:lumOff val="22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SQS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540068"/>
            <a:satOff val="-37232"/>
            <a:lumOff val="318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540151"/>
            <a:satOff val="-37831"/>
            <a:lumOff val="340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Splunk SQS based S3 Input</a:t>
          </a:r>
        </a:p>
      </dsp:txBody>
      <dsp:txXfrm>
        <a:off x="6579988" y="681828"/>
        <a:ext cx="1504486" cy="880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AWS CloudTrail</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180050"/>
            <a:satOff val="-12610"/>
            <a:lumOff val="11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SNS/S3</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270034"/>
            <a:satOff val="-18616"/>
            <a:lumOff val="159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360101"/>
            <a:satOff val="-25221"/>
            <a:lumOff val="22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SQS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540068"/>
            <a:satOff val="-37232"/>
            <a:lumOff val="318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540151"/>
            <a:satOff val="-37831"/>
            <a:lumOff val="340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Splunk SQS based S3 Input</a:t>
          </a:r>
        </a:p>
      </dsp:txBody>
      <dsp:txXfrm>
        <a:off x="6579988" y="681828"/>
        <a:ext cx="1504486" cy="880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VPCFlow</a:t>
          </a:r>
          <a:r>
            <a:rPr lang="en-US" sz="1900" kern="1200" dirty="0"/>
            <a:t> Logs</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180050"/>
            <a:satOff val="-12610"/>
            <a:lumOff val="11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CloudWatch Logs</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270034"/>
            <a:satOff val="-18616"/>
            <a:lumOff val="159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360101"/>
            <a:satOff val="-25221"/>
            <a:lumOff val="22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Lambda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540068"/>
            <a:satOff val="-37232"/>
            <a:lumOff val="318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540151"/>
            <a:satOff val="-37831"/>
            <a:lumOff val="340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Splunk HEC Input</a:t>
          </a:r>
        </a:p>
      </dsp:txBody>
      <dsp:txXfrm>
        <a:off x="6579988" y="681828"/>
        <a:ext cx="1504486" cy="8807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131FA-6B86-AD41-8F87-DB9750EA45D8}">
      <dsp:nvSpPr>
        <dsp:cNvPr id="0" name=""/>
        <dsp:cNvSpPr/>
      </dsp:nvSpPr>
      <dsp:spPr>
        <a:xfrm>
          <a:off x="5610" y="196783"/>
          <a:ext cx="2643270" cy="2643270"/>
        </a:xfrm>
        <a:prstGeom prst="roundRect">
          <a:avLst>
            <a:gd name="adj" fmla="val 1000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632AF00-C594-7844-827E-578C1BB3BD41}">
      <dsp:nvSpPr>
        <dsp:cNvPr id="0" name=""/>
        <dsp:cNvSpPr/>
      </dsp:nvSpPr>
      <dsp:spPr>
        <a:xfrm>
          <a:off x="435910" y="1782745"/>
          <a:ext cx="2643270" cy="264327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Define AWS Policy</a:t>
          </a:r>
        </a:p>
        <a:p>
          <a:pPr marL="228600" lvl="1" indent="-228600" algn="l" defTabSz="1022350">
            <a:lnSpc>
              <a:spcPct val="90000"/>
            </a:lnSpc>
            <a:spcBef>
              <a:spcPct val="0"/>
            </a:spcBef>
            <a:spcAft>
              <a:spcPct val="15000"/>
            </a:spcAft>
            <a:buChar char="•"/>
          </a:pPr>
          <a:r>
            <a:rPr lang="en-US" sz="2300" kern="1200" dirty="0"/>
            <a:t>Copy Sample Policy</a:t>
          </a:r>
        </a:p>
        <a:p>
          <a:pPr marL="228600" lvl="1" indent="-228600" algn="l" defTabSz="1022350">
            <a:lnSpc>
              <a:spcPct val="90000"/>
            </a:lnSpc>
            <a:spcBef>
              <a:spcPct val="0"/>
            </a:spcBef>
            <a:spcAft>
              <a:spcPct val="15000"/>
            </a:spcAft>
            <a:buChar char="•"/>
          </a:pPr>
          <a:r>
            <a:rPr lang="en-US" sz="2300" kern="1200" dirty="0"/>
            <a:t>Generate Policy</a:t>
          </a:r>
        </a:p>
      </dsp:txBody>
      <dsp:txXfrm>
        <a:off x="513329" y="1860164"/>
        <a:ext cx="2488432" cy="2488432"/>
      </dsp:txXfrm>
    </dsp:sp>
    <dsp:sp modelId="{A86880B2-2394-2F40-841A-9AD5085571F2}">
      <dsp:nvSpPr>
        <dsp:cNvPr id="0" name=""/>
        <dsp:cNvSpPr/>
      </dsp:nvSpPr>
      <dsp:spPr>
        <a:xfrm>
          <a:off x="3158033" y="1200848"/>
          <a:ext cx="509152" cy="635141"/>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158033" y="1327876"/>
        <a:ext cx="356406" cy="381085"/>
      </dsp:txXfrm>
    </dsp:sp>
    <dsp:sp modelId="{208C9971-6556-1F4B-B6AE-95A9C257815C}">
      <dsp:nvSpPr>
        <dsp:cNvPr id="0" name=""/>
        <dsp:cNvSpPr/>
      </dsp:nvSpPr>
      <dsp:spPr>
        <a:xfrm>
          <a:off x="4103602" y="196783"/>
          <a:ext cx="2643270" cy="2643270"/>
        </a:xfrm>
        <a:prstGeom prst="roundRect">
          <a:avLst>
            <a:gd name="adj" fmla="val 10000"/>
          </a:avLst>
        </a:prstGeom>
        <a:solidFill>
          <a:schemeClr val="accent1">
            <a:tint val="50000"/>
            <a:hueOff val="-9866079"/>
            <a:satOff val="4485"/>
            <a:lumOff val="4990"/>
            <a:alphaOff val="0"/>
          </a:schemeClr>
        </a:solidFill>
        <a:ln>
          <a:noFill/>
        </a:ln>
        <a:effectLst/>
      </dsp:spPr>
      <dsp:style>
        <a:lnRef idx="0">
          <a:scrgbClr r="0" g="0" b="0"/>
        </a:lnRef>
        <a:fillRef idx="1">
          <a:scrgbClr r="0" g="0" b="0"/>
        </a:fillRef>
        <a:effectRef idx="2">
          <a:scrgbClr r="0" g="0" b="0"/>
        </a:effectRef>
        <a:fontRef idx="minor"/>
      </dsp:style>
    </dsp:sp>
    <dsp:sp modelId="{8709D8A9-9407-6547-988F-62BF1E5000D3}">
      <dsp:nvSpPr>
        <dsp:cNvPr id="0" name=""/>
        <dsp:cNvSpPr/>
      </dsp:nvSpPr>
      <dsp:spPr>
        <a:xfrm>
          <a:off x="4533902" y="1782745"/>
          <a:ext cx="2643270" cy="264327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Assign Policy to Role</a:t>
          </a:r>
        </a:p>
      </dsp:txBody>
      <dsp:txXfrm>
        <a:off x="4611321" y="1860164"/>
        <a:ext cx="2488432" cy="2488432"/>
      </dsp:txXfrm>
    </dsp:sp>
    <dsp:sp modelId="{7A0FA4DD-7E5D-A645-8FEE-A32207C67727}">
      <dsp:nvSpPr>
        <dsp:cNvPr id="0" name=""/>
        <dsp:cNvSpPr/>
      </dsp:nvSpPr>
      <dsp:spPr>
        <a:xfrm>
          <a:off x="7256025" y="1200848"/>
          <a:ext cx="509152" cy="635141"/>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56025" y="1327876"/>
        <a:ext cx="356406" cy="381085"/>
      </dsp:txXfrm>
    </dsp:sp>
    <dsp:sp modelId="{173DD04D-9506-6C43-864A-E9E029F52579}">
      <dsp:nvSpPr>
        <dsp:cNvPr id="0" name=""/>
        <dsp:cNvSpPr/>
      </dsp:nvSpPr>
      <dsp:spPr>
        <a:xfrm>
          <a:off x="8201593" y="196783"/>
          <a:ext cx="2643270" cy="2643270"/>
        </a:xfrm>
        <a:prstGeom prst="roundRect">
          <a:avLst>
            <a:gd name="adj" fmla="val 10000"/>
          </a:avLst>
        </a:prstGeom>
        <a:solidFill>
          <a:schemeClr val="accent1">
            <a:tint val="50000"/>
            <a:hueOff val="-19732158"/>
            <a:satOff val="8971"/>
            <a:lumOff val="9980"/>
            <a:alphaOff val="0"/>
          </a:schemeClr>
        </a:solidFill>
        <a:ln>
          <a:noFill/>
        </a:ln>
        <a:effectLst/>
      </dsp:spPr>
      <dsp:style>
        <a:lnRef idx="0">
          <a:scrgbClr r="0" g="0" b="0"/>
        </a:lnRef>
        <a:fillRef idx="1">
          <a:scrgbClr r="0" g="0" b="0"/>
        </a:fillRef>
        <a:effectRef idx="2">
          <a:scrgbClr r="0" g="0" b="0"/>
        </a:effectRef>
        <a:fontRef idx="minor"/>
      </dsp:style>
    </dsp:sp>
    <dsp:sp modelId="{228E2D2B-F988-FD4F-B224-300080D6968E}">
      <dsp:nvSpPr>
        <dsp:cNvPr id="0" name=""/>
        <dsp:cNvSpPr/>
      </dsp:nvSpPr>
      <dsp:spPr>
        <a:xfrm>
          <a:off x="8631893" y="1782745"/>
          <a:ext cx="2643270" cy="264327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err="1"/>
            <a:t>AssumeRole</a:t>
          </a:r>
          <a:endParaRPr lang="en-US" sz="3000" kern="1200" dirty="0"/>
        </a:p>
        <a:p>
          <a:pPr marL="228600" lvl="1" indent="-228600" algn="l" defTabSz="1022350">
            <a:lnSpc>
              <a:spcPct val="90000"/>
            </a:lnSpc>
            <a:spcBef>
              <a:spcPct val="0"/>
            </a:spcBef>
            <a:spcAft>
              <a:spcPct val="15000"/>
            </a:spcAft>
            <a:buChar char="•"/>
          </a:pPr>
          <a:r>
            <a:rPr lang="en-US" sz="2300" kern="1200" dirty="0"/>
            <a:t>IAM Role</a:t>
          </a:r>
        </a:p>
        <a:p>
          <a:pPr marL="228600" lvl="1" indent="-228600" algn="l" defTabSz="1022350">
            <a:lnSpc>
              <a:spcPct val="90000"/>
            </a:lnSpc>
            <a:spcBef>
              <a:spcPct val="0"/>
            </a:spcBef>
            <a:spcAft>
              <a:spcPct val="15000"/>
            </a:spcAft>
            <a:buChar char="•"/>
          </a:pPr>
          <a:r>
            <a:rPr lang="en-US" sz="2300" kern="1200" dirty="0"/>
            <a:t>EC2 Instance</a:t>
          </a:r>
        </a:p>
      </dsp:txBody>
      <dsp:txXfrm>
        <a:off x="8709312" y="1860164"/>
        <a:ext cx="2488432" cy="2488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61AF5-BC31-C240-ADE0-7AF86453A040}">
      <dsp:nvSpPr>
        <dsp:cNvPr id="0" name=""/>
        <dsp:cNvSpPr/>
      </dsp:nvSpPr>
      <dsp:spPr>
        <a:xfrm>
          <a:off x="4925" y="0"/>
          <a:ext cx="4306807" cy="878801"/>
        </a:xfrm>
        <a:prstGeom prst="homePlat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Edit Role</a:t>
          </a:r>
        </a:p>
      </dsp:txBody>
      <dsp:txXfrm>
        <a:off x="4925" y="0"/>
        <a:ext cx="4087107" cy="878801"/>
      </dsp:txXfrm>
    </dsp:sp>
    <dsp:sp modelId="{A85BAAB0-E8A2-AD44-99DE-B00DD6E6A59B}">
      <dsp:nvSpPr>
        <dsp:cNvPr id="0" name=""/>
        <dsp:cNvSpPr/>
      </dsp:nvSpPr>
      <dsp:spPr>
        <a:xfrm>
          <a:off x="3450370" y="0"/>
          <a:ext cx="4306807" cy="878801"/>
        </a:xfrm>
        <a:prstGeom prst="chevron">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Modify Trust Relationship</a:t>
          </a:r>
        </a:p>
      </dsp:txBody>
      <dsp:txXfrm>
        <a:off x="3889771" y="0"/>
        <a:ext cx="3428006" cy="878801"/>
      </dsp:txXfrm>
    </dsp:sp>
    <dsp:sp modelId="{D75201E6-B87C-6049-B1D9-1D4B79277769}">
      <dsp:nvSpPr>
        <dsp:cNvPr id="0" name=""/>
        <dsp:cNvSpPr/>
      </dsp:nvSpPr>
      <dsp:spPr>
        <a:xfrm>
          <a:off x="6895816" y="0"/>
          <a:ext cx="4306807" cy="878801"/>
        </a:xfrm>
        <a:prstGeom prst="chevron">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Update Trust Policy</a:t>
          </a:r>
        </a:p>
      </dsp:txBody>
      <dsp:txXfrm>
        <a:off x="7335217" y="0"/>
        <a:ext cx="3428006" cy="878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71264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what will be done to setup the Splunk Policy that will be used to collect data</a:t>
            </a:r>
            <a:r>
              <a:rPr lang="en-US" baseline="0" dirty="0"/>
              <a:t> from AWS. First, go to the document link listed above and scroll down to the “Configure one policy containing permissions for all inputs.” Copy that policy  (JSON) and then go back to your AWS console.  Open IAM, select Policies from the left hand menu and click Create New Policy. In the policy screen, select “Create Your Own Policy.” Give your policy a name, like </a:t>
            </a:r>
            <a:r>
              <a:rPr lang="en-US" baseline="0" dirty="0" err="1"/>
              <a:t>SplunkAccess</a:t>
            </a:r>
            <a:r>
              <a:rPr lang="en-US" baseline="0" dirty="0"/>
              <a:t>, then a brief description and finally paste the policy in the last box. Validate the policy to make sure it was copied properly, then click on Create Policy.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377636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a:t>
            </a:r>
            <a:r>
              <a:rPr lang="en-US" baseline="0" dirty="0"/>
              <a:t> opening the IAM -&gt; Users list and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385999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user will only be granted “Programmatic access,” NOT Console</a:t>
            </a:r>
            <a:r>
              <a:rPr lang="en-US" baseline="0" dirty="0"/>
              <a:t> Access. This is a way to safeguard that if this account becomes compromised it will not have the ability to log into your </a:t>
            </a:r>
            <a:r>
              <a:rPr lang="en-US" baseline="0" dirty="0" err="1"/>
              <a:t>aws</a:t>
            </a:r>
            <a:r>
              <a:rPr lang="en-US" baseline="0" dirty="0"/>
              <a:t> deployment.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391534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create a new group, call it </a:t>
            </a:r>
            <a:r>
              <a:rPr lang="en-US" dirty="0" err="1"/>
              <a:t>SplunkAccessGroup</a:t>
            </a:r>
            <a:r>
              <a:rPr lang="en-US" dirty="0"/>
              <a:t>, and we will attach the policy we just created in the previous step.</a:t>
            </a:r>
            <a:r>
              <a:rPr lang="en-US" baseline="0" dirty="0"/>
              <a:t> To find the policy, search for </a:t>
            </a:r>
            <a:r>
              <a:rPr lang="en-US" baseline="0" dirty="0" err="1"/>
              <a:t>SplunkAccess</a:t>
            </a:r>
            <a:r>
              <a:rPr lang="en-US" baseline="0" dirty="0"/>
              <a:t> and it should be displayed in the menu below. Click on the checkbox by the name, then click on “Create Group.”</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103292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Once the group has been created, select it and scroll down and click “Next: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233818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a:t>
            </a:r>
            <a:r>
              <a:rPr lang="en-US" baseline="0" dirty="0"/>
              <a:t> looks good, click on “Create user.”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2865299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don’t forget to download</a:t>
            </a:r>
            <a:r>
              <a:rPr lang="en-US" baseline="0" dirty="0"/>
              <a:t> the </a:t>
            </a:r>
            <a:r>
              <a:rPr lang="en-US" baseline="0" dirty="0" err="1"/>
              <a:t>credentials.csv</a:t>
            </a:r>
            <a:r>
              <a:rPr lang="en-US" baseline="0" dirty="0"/>
              <a:t> file for your newly created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3002109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In this section we will</a:t>
            </a:r>
            <a:r>
              <a:rPr lang="en-US" baseline="0" dirty="0"/>
              <a:t> create an EC2 role that will leverage the </a:t>
            </a:r>
            <a:r>
              <a:rPr lang="en-US" baseline="0" dirty="0" err="1"/>
              <a:t>SplunkAccess</a:t>
            </a:r>
            <a:r>
              <a:rPr lang="en-US" baseline="0" dirty="0"/>
              <a:t> Policy created in the previous section.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352216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start by going into your IAM screen, select</a:t>
            </a:r>
            <a:r>
              <a:rPr lang="en-US" baseline="0" dirty="0"/>
              <a:t> “Roles” from the left hand menu and click “Create role.” Under the Services, select EC2 and at the bottom select “Use Case EC2.” Attach the “</a:t>
            </a:r>
            <a:r>
              <a:rPr lang="en-US" baseline="0" dirty="0" err="1"/>
              <a:t>SplunkAccess</a:t>
            </a:r>
            <a:r>
              <a:rPr lang="en-US" baseline="0" dirty="0"/>
              <a:t>” policy, by searching for </a:t>
            </a:r>
            <a:r>
              <a:rPr lang="en-US" baseline="0" dirty="0" err="1"/>
              <a:t>SplunkAccess</a:t>
            </a:r>
            <a:r>
              <a:rPr lang="en-US" baseline="0" dirty="0"/>
              <a:t> and select the checkbox by the name. Don’t click on the policy name, it will take you to the editor for the policy.  Once the policy has been selected and attached, then give your new role a name like “SplunkEC2Role,” and click ”Create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32954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scenario is relevant when a customer has multiple sub-accounts and would like to use a primary account to collect the data from the sub-accounts. First, the sub-accounts will establish a role that has a trust relationship in place with the primary account. Then, the IAM user in the primary account will be added to the role which is trusted by the sub-accounts.  In the Add-On, using the </a:t>
            </a:r>
            <a:r>
              <a:rPr lang="en-US" sz="1000" kern="1200" dirty="0" err="1">
                <a:solidFill>
                  <a:schemeClr val="tx1"/>
                </a:solidFill>
                <a:effectLst/>
                <a:latin typeface="+mn-lt"/>
                <a:ea typeface="ＭＳ Ｐゴシック" charset="0"/>
                <a:cs typeface="ＭＳ Ｐゴシック" charset="0"/>
              </a:rPr>
              <a:t>AssumRole</a:t>
            </a:r>
            <a:r>
              <a:rPr lang="en-US" sz="1000" kern="1200" dirty="0">
                <a:solidFill>
                  <a:schemeClr val="tx1"/>
                </a:solidFill>
                <a:effectLst/>
                <a:latin typeface="+mn-lt"/>
                <a:ea typeface="ＭＳ Ｐゴシック" charset="0"/>
                <a:cs typeface="ＭＳ Ｐゴシック" charset="0"/>
              </a:rPr>
              <a:t> feature, the account will be able to collect data from the sub-accounts.</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43113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Splunk to work well with AWS,</a:t>
            </a:r>
            <a:r>
              <a:rPr lang="en-US" baseline="0" dirty="0"/>
              <a:t> we are going to first start with properly setting up the permissions for Splunk to talk with AWS.  Once you have created your root account, you should create two other accounts to access the data stored in AWS. The first account will be your admin account and it will have full access to your AWS console. This account will be used to log into AWS to deploy instances or setup AWS Services. This account should have an MFA (Multi-Factor Authentication) system put into place in order to safe guard your account. Under Splunk management, it will become a ‘chiclet’ in your </a:t>
            </a:r>
            <a:r>
              <a:rPr lang="en-US" baseline="0" dirty="0" err="1"/>
              <a:t>Okta</a:t>
            </a:r>
            <a:r>
              <a:rPr lang="en-US" baseline="0" dirty="0"/>
              <a:t> screen leveraging our two factor authentication with </a:t>
            </a:r>
            <a:r>
              <a:rPr lang="en-US" baseline="0" dirty="0" err="1"/>
              <a:t>Okta</a:t>
            </a:r>
            <a:r>
              <a:rPr lang="en-US" baseline="0" dirty="0"/>
              <a:t>. The second account, will be a programmatic account that allows it to collect data from AWS but it will not have any console access into your AWS deployment. This account is used primarily for Splunk to access your AWS data using a Secret and Access Key.  This will be used when setting up your Splunk Cloud Sales Trial.</a:t>
            </a:r>
          </a:p>
          <a:p>
            <a:endParaRPr lang="en-US" baseline="0" dirty="0"/>
          </a:p>
          <a:p>
            <a:r>
              <a:rPr lang="en-US" baseline="0" dirty="0"/>
              <a:t>Finally, we will go ahead and setup the following AWS Services:</a:t>
            </a:r>
          </a:p>
          <a:p>
            <a:r>
              <a:rPr lang="en-US" baseline="0" dirty="0"/>
              <a:t>	- AWS Config </a:t>
            </a:r>
            <a:r>
              <a:rPr lang="mr-IN" baseline="0" dirty="0"/>
              <a:t>–</a:t>
            </a:r>
            <a:r>
              <a:rPr lang="en-US" baseline="0" dirty="0"/>
              <a:t> Configuration changes to your </a:t>
            </a:r>
            <a:r>
              <a:rPr lang="en-US" baseline="0" dirty="0" err="1"/>
              <a:t>aws</a:t>
            </a:r>
            <a:r>
              <a:rPr lang="en-US" baseline="0" dirty="0"/>
              <a:t> deployment</a:t>
            </a:r>
          </a:p>
          <a:p>
            <a:r>
              <a:rPr lang="en-US" baseline="0" dirty="0"/>
              <a:t>	- AWS CloudTrail - API Calls within your AWS environment</a:t>
            </a:r>
          </a:p>
          <a:p>
            <a:r>
              <a:rPr lang="en-US" baseline="0" dirty="0"/>
              <a:t>	- CloudWatch </a:t>
            </a:r>
            <a:r>
              <a:rPr lang="mr-IN" baseline="0" dirty="0"/>
              <a:t>–</a:t>
            </a:r>
            <a:r>
              <a:rPr lang="en-US" baseline="0" dirty="0"/>
              <a:t> Metrics from your machines such as CPU, Memory and usage metrics for AWS services</a:t>
            </a:r>
          </a:p>
          <a:p>
            <a:r>
              <a:rPr lang="en-US" baseline="0" dirty="0"/>
              <a:t>	- CloudWatch Logs </a:t>
            </a:r>
            <a:r>
              <a:rPr lang="mr-IN" baseline="0" dirty="0"/>
              <a:t>–</a:t>
            </a:r>
            <a:r>
              <a:rPr lang="en-US" baseline="0" dirty="0"/>
              <a:t> High volume, logs such as VPC Flow Logs, that allow you to see network / firewall traffic from your deployment</a:t>
            </a:r>
          </a:p>
          <a:p>
            <a:r>
              <a:rPr lang="en-US" baseline="0" dirty="0"/>
              <a:t>	- Finally we will setup Lambda functions to run on-demand code to send data from AWS into Splunk using the HTTP Event Collector (HEC).</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57364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The process to setup a master account with access across multiple sub-accounts is done under the IAM Roles and establishing a trust relationship.  First in the sub-account, open IAM and navigate to the Roles section.</a:t>
            </a:r>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Account ID* enter in the </a:t>
            </a:r>
            <a:r>
              <a:rPr lang="en-US" sz="1000" b="1" u="sng" kern="1200" dirty="0">
                <a:solidFill>
                  <a:schemeClr val="tx1"/>
                </a:solidFill>
                <a:effectLst/>
                <a:latin typeface="+mn-lt"/>
                <a:ea typeface="ＭＳ Ｐゴシック" charset="0"/>
                <a:cs typeface="ＭＳ Ｐゴシック" charset="0"/>
              </a:rPr>
              <a:t>Primary AWS</a:t>
            </a:r>
            <a:r>
              <a:rPr lang="en-US" sz="1000" kern="1200" dirty="0">
                <a:solidFill>
                  <a:schemeClr val="tx1"/>
                </a:solidFill>
                <a:effectLst/>
                <a:latin typeface="+mn-lt"/>
                <a:ea typeface="ＭＳ Ｐゴシック" charset="0"/>
                <a:cs typeface="ＭＳ Ｐゴシック" charset="0"/>
              </a:rPr>
              <a:t> account that will be ACCESSING this sub-account and leave the two options </a:t>
            </a:r>
            <a:r>
              <a:rPr lang="en-US" sz="1000" b="1" u="sng" kern="1200" dirty="0">
                <a:solidFill>
                  <a:schemeClr val="tx1"/>
                </a:solidFill>
                <a:effectLst/>
                <a:latin typeface="+mn-lt"/>
                <a:ea typeface="ＭＳ Ｐゴシック" charset="0"/>
                <a:cs typeface="ＭＳ Ｐゴシック" charset="0"/>
              </a:rPr>
              <a:t>unchecked</a:t>
            </a:r>
            <a:r>
              <a:rPr lang="en-US" sz="1000" kern="1200" dirty="0">
                <a:solidFill>
                  <a:schemeClr val="tx1"/>
                </a:solidFill>
                <a:effectLst/>
                <a:latin typeface="+mn-lt"/>
                <a:ea typeface="ＭＳ Ｐゴシック" charset="0"/>
                <a:cs typeface="ＭＳ Ｐゴシック" charset="0"/>
              </a:rPr>
              <a:t>. Click </a:t>
            </a:r>
            <a:r>
              <a:rPr lang="en-US" sz="1000" u="sng" kern="1200" dirty="0">
                <a:solidFill>
                  <a:schemeClr val="tx1"/>
                </a:solidFill>
                <a:effectLst/>
                <a:latin typeface="+mn-lt"/>
                <a:ea typeface="ＭＳ Ｐゴシック" charset="0"/>
                <a:cs typeface="ＭＳ Ｐゴシック" charset="0"/>
              </a:rPr>
              <a:t>Next: Permissions</a:t>
            </a:r>
            <a:r>
              <a:rPr lang="en-US" dirty="0">
                <a:effectLst/>
              </a:rPr>
              <a:t> </a:t>
            </a: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960594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Assuming you have already create the Splunk Access policy in this account, simply find it and attach it to this role, then click </a:t>
            </a:r>
            <a:r>
              <a:rPr lang="en-US" sz="1000" u="sng" kern="1200" dirty="0" err="1">
                <a:solidFill>
                  <a:schemeClr val="tx1"/>
                </a:solidFill>
                <a:effectLst/>
                <a:latin typeface="+mn-lt"/>
                <a:ea typeface="ＭＳ Ｐゴシック" charset="0"/>
                <a:cs typeface="ＭＳ Ｐゴシック" charset="0"/>
              </a:rPr>
              <a:t>Next:Review</a:t>
            </a:r>
            <a:r>
              <a:rPr lang="en-US" sz="100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3778593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ＭＳ Ｐゴシック" charset="0"/>
                <a:cs typeface="ＭＳ Ｐゴシック" charset="0"/>
              </a:rPr>
              <a:t>Give this new role a name and a short description, then click </a:t>
            </a:r>
            <a:r>
              <a:rPr lang="en-US" sz="1000" b="1" u="sng" kern="1200" dirty="0">
                <a:solidFill>
                  <a:schemeClr val="tx1"/>
                </a:solidFill>
                <a:effectLst/>
                <a:latin typeface="+mn-lt"/>
                <a:ea typeface="ＭＳ Ｐゴシック" charset="0"/>
                <a:cs typeface="ＭＳ Ｐゴシック" charset="0"/>
              </a:rPr>
              <a:t>Create role</a:t>
            </a:r>
            <a:r>
              <a:rPr lang="en-US" sz="1000" kern="1200" dirty="0">
                <a:solidFill>
                  <a:schemeClr val="tx1"/>
                </a:solidFill>
                <a:effectLst/>
                <a:latin typeface="+mn-lt"/>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671956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explain when to use</a:t>
            </a:r>
            <a:r>
              <a:rPr lang="en-US" baseline="0" dirty="0"/>
              <a:t> the IAM Access user, the </a:t>
            </a:r>
            <a:r>
              <a:rPr lang="en-US" baseline="0" dirty="0" err="1"/>
              <a:t>AssumeRole</a:t>
            </a:r>
            <a:r>
              <a:rPr lang="en-US" baseline="0" dirty="0"/>
              <a:t> feature or the EC2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95353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are</a:t>
            </a:r>
            <a:r>
              <a:rPr lang="en-US" baseline="0" dirty="0"/>
              <a:t> the rules that AWS grants to the users, roles or EC2 instances to access services within AWS.  Roles are controls which are used by AWS to access services.  The </a:t>
            </a:r>
            <a:r>
              <a:rPr lang="en-US" baseline="0" dirty="0" err="1"/>
              <a:t>AssumeRole</a:t>
            </a:r>
            <a:r>
              <a:rPr lang="en-US" baseline="0" dirty="0"/>
              <a:t> feature allows Users or EC2 instances to assume the role with a policy, such as collecting data from AWS to Splunk, without having to give them credentials to do so.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347934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customers</a:t>
            </a:r>
            <a:r>
              <a:rPr lang="en-US" baseline="0" dirty="0"/>
              <a:t> first start with AWS, they will use a single user with an attached policy to connect to the appropriate AWS Services. This is very typical for initial use cases where there are little controls in place or when the user does not have direct access to the EC2 instance.  While this is good for small use cases, it’s not the best practice for larger scale deployments.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644506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Mature customers have instituted the “</a:t>
            </a:r>
            <a:r>
              <a:rPr lang="en-US" dirty="0" err="1"/>
              <a:t>AssumeRole</a:t>
            </a:r>
            <a:r>
              <a:rPr lang="en-US" dirty="0"/>
              <a:t>” feature in AWS where users do not have access to the AWS Services,</a:t>
            </a:r>
            <a:r>
              <a:rPr lang="en-US" baseline="0" dirty="0"/>
              <a:t> but are granted access to Assume the Role of a role that the properly associated policy which grants them access to collect data from AWS. This system is useful for more restrictive environments where IAM users do not have direct access to the AWS resources. Splunk supports the ability to </a:t>
            </a:r>
            <a:r>
              <a:rPr lang="en-US" baseline="0" dirty="0" err="1"/>
              <a:t>AssumeRole</a:t>
            </a:r>
            <a:r>
              <a:rPr lang="en-US" baseline="0" dirty="0"/>
              <a:t> in the TA and is documented in the docs page listed in the policy screen. This step requires that the role has a Trust Relationship enabled with the IAM user trying to Assume the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913283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who have multiple accounts in AWS can setup an IAM</a:t>
            </a:r>
            <a:r>
              <a:rPr lang="en-US" baseline="0" dirty="0"/>
              <a:t> role that has a trust relationship established between the sub-accounts that will enable it to connect to the services and collect the data into Splunk.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222024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a:t>
            </a:r>
            <a:r>
              <a:rPr lang="en-US" baseline="0" dirty="0"/>
              <a:t> solution is used when IAM users are not allowed to connect with AWS services either directly or indirectly using the </a:t>
            </a:r>
            <a:r>
              <a:rPr lang="en-US" baseline="0" dirty="0" err="1"/>
              <a:t>AssumeRole</a:t>
            </a:r>
            <a:r>
              <a:rPr lang="en-US" baseline="0" dirty="0"/>
              <a:t> functionality. In this situation, the Splunk Heavy Weight Forwarder (HWF) has an AWS role associated with it.  This EC2 role can only be applied to the HWF if the customer deploys the HWF in their account with access to the EC2Role created in the earlier step.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1321688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permissions setup, now we can concentrate</a:t>
            </a:r>
            <a:r>
              <a:rPr lang="en-US" baseline="0" dirty="0"/>
              <a:t> on setting up AWS for Splunk to collect the data.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284378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a:t>
            </a:r>
            <a:r>
              <a:rPr lang="en-US" baseline="0" dirty="0"/>
              <a:t> IAM and click on the Users menu from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2813646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Config Service and allow Splunk to collect the data.  First, log into AWS and click on Config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1862371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Config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Config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39067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Config.</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2011792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Get Started.</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034397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Config settings, make sure</a:t>
            </a:r>
            <a:r>
              <a:rPr lang="en-US" baseline="0" dirty="0"/>
              <a:t> you keep the default settings, so keep “All resources enabled” and include global resources checked as well.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1686725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create an</a:t>
            </a:r>
            <a:r>
              <a:rPr lang="en-US" baseline="0" dirty="0"/>
              <a:t> S3 bucket where your AWS </a:t>
            </a:r>
            <a:r>
              <a:rPr lang="en-US" baseline="0" dirty="0" err="1"/>
              <a:t>config</a:t>
            </a:r>
            <a:r>
              <a:rPr lang="en-US" baseline="0" dirty="0"/>
              <a:t> data will reside. This name has to be </a:t>
            </a:r>
            <a:r>
              <a:rPr lang="en-US" baseline="0" dirty="0" err="1"/>
              <a:t>globaly</a:t>
            </a:r>
            <a:r>
              <a:rPr lang="en-US" baseline="0" dirty="0"/>
              <a:t> unique, so an S3 bucket like “</a:t>
            </a:r>
            <a:r>
              <a:rPr lang="en-US" baseline="0" dirty="0" err="1"/>
              <a:t>config</a:t>
            </a:r>
            <a:r>
              <a:rPr lang="en-US" baseline="0" dirty="0"/>
              <a:t>” will NOT work; however using a unique name like ”</a:t>
            </a:r>
            <a:r>
              <a:rPr lang="en-US" baseline="0" dirty="0" err="1"/>
              <a:t>config</a:t>
            </a:r>
            <a:r>
              <a:rPr lang="en-US" baseline="0" dirty="0"/>
              <a:t>-bucket-&lt;</a:t>
            </a:r>
            <a:r>
              <a:rPr lang="en-US" baseline="0" dirty="0" err="1"/>
              <a:t>yourAWSAccountID</a:t>
            </a:r>
            <a:r>
              <a:rPr lang="en-US" baseline="0" dirty="0"/>
              <a:t>&gt;” should work.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212085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is very easily missed but it is critical to get the data in from </a:t>
            </a:r>
            <a:r>
              <a:rPr lang="en-US" dirty="0" err="1"/>
              <a:t>config</a:t>
            </a:r>
            <a:r>
              <a:rPr lang="en-US" dirty="0"/>
              <a:t>, make sure you ENABLE the Amazon SNS topic. Make sure to create</a:t>
            </a:r>
            <a:r>
              <a:rPr lang="en-US" baseline="0" dirty="0"/>
              <a:t> a topic and name it “</a:t>
            </a:r>
            <a:r>
              <a:rPr lang="en-US" baseline="0" dirty="0" err="1"/>
              <a:t>config</a:t>
            </a:r>
            <a:r>
              <a:rPr lang="en-US" baseline="0" dirty="0"/>
              <a:t>-topic.”</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276269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create a new role to have access to all the data </a:t>
            </a:r>
            <a:r>
              <a:rPr lang="en-US" baseline="0" dirty="0"/>
              <a:t>the AWS Config Service will generate.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417230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need to setup Config Rules for now, so just continue to the next step in setting up AWS Config.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2016270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AWS Config Service has been created, you will need to setup an SQS (Simple Queue Service) to subscribe to the SNS (Simple Notification Service) topic created by AWS Config. Let’s start by click on SQS under Messaging.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2120179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in the users menu,</a:t>
            </a:r>
            <a:r>
              <a:rPr lang="en-US" baseline="0" dirty="0"/>
              <a:t>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3734046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queue</a:t>
            </a:r>
            <a:r>
              <a:rPr lang="en-US" baseline="0" dirty="0"/>
              <a:t> a name like “</a:t>
            </a:r>
            <a:r>
              <a:rPr lang="en-US" baseline="0" dirty="0" err="1"/>
              <a:t>config</a:t>
            </a:r>
            <a:r>
              <a:rPr lang="en-US" baseline="0" dirty="0"/>
              <a:t>-subscription” and click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305492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config</a:t>
            </a:r>
            <a:r>
              <a:rPr lang="en-US" baseline="0" dirty="0"/>
              <a:t>-topic,’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3922685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Click on SQS and create a new queue, call it </a:t>
            </a:r>
            <a:r>
              <a:rPr lang="en-US" dirty="0" err="1"/>
              <a:t>config-dlq</a:t>
            </a:r>
            <a:r>
              <a:rPr lang="en-US" dirty="0"/>
              <a:t> </a:t>
            </a:r>
            <a:r>
              <a:rPr lang="en-US" baseline="0" dirty="0"/>
              <a:t>for Config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471591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config</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config-dlq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3247854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CloudTrail Service and allow Splunk to collect the data.  First, log into AWS and click on CloudTrail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690782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CloudTrail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CloudTrail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1740509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CloudTrail.</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85223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on Get Started Now.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235696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CloudTrail</a:t>
            </a:r>
            <a:r>
              <a:rPr lang="en-US" baseline="0" dirty="0"/>
              <a:t> a name, I suggest ’</a:t>
            </a:r>
            <a:r>
              <a:rPr lang="en-US" baseline="0" dirty="0" err="1"/>
              <a:t>cloudtrail</a:t>
            </a:r>
            <a:r>
              <a:rPr lang="en-US" baseline="0" dirty="0"/>
              <a:t>’ and apply the trail to all regions and include all Read/Write events.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4012800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S3 bucket, which has to be unique globally. I recommend using ‘</a:t>
            </a:r>
            <a:r>
              <a:rPr lang="en-US" dirty="0" err="1"/>
              <a:t>cloudtrail</a:t>
            </a:r>
            <a:r>
              <a:rPr lang="en-US" dirty="0"/>
              <a:t>-&lt;</a:t>
            </a:r>
            <a:r>
              <a:rPr lang="en-US" dirty="0" err="1"/>
              <a:t>AWSAccountID</a:t>
            </a:r>
            <a:r>
              <a:rPr lang="en-US" dirty="0"/>
              <a:t>&gt;.’ Now click</a:t>
            </a:r>
            <a:r>
              <a:rPr lang="en-US" baseline="0" dirty="0"/>
              <a:t> on Advanced, keep all the defaults except click Yes to “Send SNS notification for every log file delivery” AND click YES to “Create a new SNS topic.” Give your SNS topic a name, again I suggest using ‘</a:t>
            </a:r>
            <a:r>
              <a:rPr lang="en-US" baseline="0" dirty="0" err="1"/>
              <a:t>cloudtrail</a:t>
            </a:r>
            <a:r>
              <a:rPr lang="en-US" baseline="0" dirty="0"/>
              <a:t>.’ Now click Create.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4374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new user a name, I</a:t>
            </a:r>
            <a:r>
              <a:rPr lang="en-US" baseline="0" dirty="0"/>
              <a:t> suggest using your NT Username followed by “_admin” so you know it’s your admin account. Grant it </a:t>
            </a:r>
            <a:r>
              <a:rPr lang="en-US" baseline="0" dirty="0" err="1"/>
              <a:t>Programatic</a:t>
            </a:r>
            <a:r>
              <a:rPr lang="en-US" baseline="0" dirty="0"/>
              <a:t> and AWS Management Console Access.  Feel free to either create a password or have AWS generate one for you. Now click on Next: Permissions.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1931313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AWS </a:t>
            </a:r>
            <a:r>
              <a:rPr lang="en-US" dirty="0" err="1"/>
              <a:t>CloudTrailService</a:t>
            </a:r>
            <a:r>
              <a:rPr lang="en-US" dirty="0"/>
              <a:t> has been created, you will need to setup an SQS (Simple Queue Service) to subscribe to the SNS (Simple Notification Service) topic created by AWS CloudTrail. Let’s start by click on SQS under Messaging.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1892380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Give your queue</a:t>
            </a:r>
            <a:r>
              <a:rPr lang="en-US" baseline="0" dirty="0"/>
              <a:t> a name like “</a:t>
            </a:r>
            <a:r>
              <a:rPr lang="en-US" baseline="0" dirty="0" err="1"/>
              <a:t>cloudtrail</a:t>
            </a:r>
            <a:r>
              <a:rPr lang="en-US" baseline="0" dirty="0"/>
              <a:t>-subscription” and click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1212893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cloudtrail</a:t>
            </a:r>
            <a:r>
              <a:rPr lang="en-US" baseline="0" dirty="0"/>
              <a:t>,’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1615175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SQS and create a new queue, call it </a:t>
            </a:r>
            <a:r>
              <a:rPr lang="en-US" dirty="0" err="1"/>
              <a:t>cloudtrail-dlq</a:t>
            </a:r>
            <a:r>
              <a:rPr lang="en-US" baseline="0" dirty="0"/>
              <a:t> for CloudTrail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2585141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cloudtrail</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cloudtrail-dlq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267147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ahead and setup the CloudWatch Logs,</a:t>
            </a:r>
            <a:r>
              <a:rPr lang="en-US" baseline="0" dirty="0"/>
              <a:t> specifically VPC Flow Logs from your deployment.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4073046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Draft : still determining if this needs to be added to the presentation. So what’s the difference between CloudWatch and CloudWatch</a:t>
            </a:r>
            <a:r>
              <a:rPr lang="en-US" baseline="0" dirty="0"/>
              <a:t> Logs? CloudWatch are the metrics for the AWS Services, while CloudWatch Logs are large volume logs generated either by AWS or by instances.  One example of CloudWatch Logs are the </a:t>
            </a:r>
            <a:r>
              <a:rPr lang="en-US" baseline="0" dirty="0" err="1"/>
              <a:t>VPCFlow</a:t>
            </a:r>
            <a:r>
              <a:rPr lang="en-US" baseline="0" dirty="0"/>
              <a:t> Logs.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1988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363073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2605259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243331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now need to create</a:t>
            </a:r>
            <a:r>
              <a:rPr lang="en-US" baseline="0" dirty="0"/>
              <a:t> a group and grant that group access via a Policy for your user. Start by clicking “Create group,” search for “</a:t>
            </a:r>
            <a:r>
              <a:rPr lang="en-US" baseline="0" dirty="0" err="1"/>
              <a:t>AdministratorAccess</a:t>
            </a:r>
            <a:r>
              <a:rPr lang="en-US" baseline="0" dirty="0"/>
              <a:t>” and click on the checkbox to the left.  Give the group a name and click “Create Group.” Once the group has been created, scroll down and click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4150561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has been deprecated since we not longer use the modular input to collect the </a:t>
            </a:r>
            <a:r>
              <a:rPr lang="en-US" dirty="0" err="1"/>
              <a:t>vpcflowlogs</a:t>
            </a:r>
            <a:r>
              <a:rPr lang="en-US" baseline="0" dirty="0"/>
              <a:t> from </a:t>
            </a:r>
            <a:r>
              <a:rPr lang="en-US" baseline="0" dirty="0" err="1"/>
              <a:t>cloudwatch</a:t>
            </a:r>
            <a:r>
              <a:rPr lang="en-US" baseline="0" dirty="0"/>
              <a:t>. The VPC Flow logs should be collected using the HTTP Event Collector (HEC) and a lambda function since the modular input will cause performance issues and possible API rate limits to be hit by the customer. </a:t>
            </a:r>
          </a:p>
          <a:p>
            <a:endParaRPr lang="en-US" baseline="0" dirty="0"/>
          </a:p>
          <a:p>
            <a:r>
              <a:rPr lang="en-US" baseline="0" dirty="0"/>
              <a:t>This step was only necessary to grant the Splunk Role the ability to read the VPC Flow logs, again </a:t>
            </a:r>
            <a:r>
              <a:rPr lang="en-US" baseline="0"/>
              <a:t>not necessary anymore.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2227278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4214470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3254758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76</a:t>
            </a:fld>
            <a:endParaRPr lang="en-US"/>
          </a:p>
        </p:txBody>
      </p:sp>
    </p:spTree>
    <p:extLst>
      <p:ext uri="{BB962C8B-B14F-4D97-AF65-F5344CB8AC3E}">
        <p14:creationId xmlns:p14="http://schemas.microsoft.com/office/powerpoint/2010/main" val="1052045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77</a:t>
            </a:fld>
            <a:endParaRPr lang="en-US"/>
          </a:p>
        </p:txBody>
      </p:sp>
    </p:spTree>
    <p:extLst>
      <p:ext uri="{BB962C8B-B14F-4D97-AF65-F5344CB8AC3E}">
        <p14:creationId xmlns:p14="http://schemas.microsoft.com/office/powerpoint/2010/main" val="217489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the steps above, you should now have all the AWS Services sending data into S3 buckets, SNS Topics and SQS queues.  You are now ready to hook up Splunk and </a:t>
            </a:r>
            <a:r>
              <a:rPr lang="en-US" baseline="0"/>
              <a:t>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84</a:t>
            </a:fld>
            <a:endParaRPr lang="en-US"/>
          </a:p>
        </p:txBody>
      </p:sp>
    </p:spTree>
    <p:extLst>
      <p:ext uri="{BB962C8B-B14F-4D97-AF65-F5344CB8AC3E}">
        <p14:creationId xmlns:p14="http://schemas.microsoft.com/office/powerpoint/2010/main" val="686984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85</a:t>
            </a:fld>
            <a:endParaRPr lang="en-US"/>
          </a:p>
        </p:txBody>
      </p:sp>
    </p:spTree>
    <p:extLst>
      <p:ext uri="{BB962C8B-B14F-4D97-AF65-F5344CB8AC3E}">
        <p14:creationId xmlns:p14="http://schemas.microsoft.com/office/powerpoint/2010/main" val="378023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looks good, go ahead and click “Create user.” Make sure that you download your </a:t>
            </a:r>
            <a:r>
              <a:rPr lang="en-US" dirty="0" err="1"/>
              <a:t>credentials.csv</a:t>
            </a:r>
            <a:r>
              <a:rPr lang="en-US" dirty="0"/>
              <a:t> file and have them somewhere</a:t>
            </a:r>
            <a:r>
              <a:rPr lang="en-US" baseline="0" dirty="0"/>
              <a:t> that you will remember where they are.  You cannot recover the access key, the only thing you can do if you forget it is to re-deploy a new set of keys (Secret and Access.)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43154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make sure that you enable the MFA for your admin</a:t>
            </a:r>
            <a:r>
              <a:rPr lang="en-US" baseline="0" dirty="0"/>
              <a:t> account.  Go back to your user account you just created, click on it and click on the ”Security credentials” tab.  Click on the edit button by the Assigned MFA device and enable it.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206607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“Virtual MFA Device” and then scan the QR code in the next screen. I would</a:t>
            </a:r>
            <a:r>
              <a:rPr lang="en-US" baseline="0" dirty="0"/>
              <a:t> recommend that you have Google Authenticator for your MFA device. Once you scan it with your phone, the codes should start to appear. Type in the first code in the Authentication Code 1 box, then wait for it to time out. Once it’s timed out, a second set of numbers should appear, put those into the Authentication Code 2 box and then click Activate Virtual MFA.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227523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26499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334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3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560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2552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1868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4678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9318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3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35302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848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5819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2261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375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331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0686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45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495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107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2446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71797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5392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3482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86146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79554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6766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8869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77944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2299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7848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88212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978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403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2911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58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8330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49783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1578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61203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1123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33795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80698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4827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41214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88675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4237203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499298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4.pn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3.jp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 Id="rId51" Type="http://schemas.openxmlformats.org/officeDocument/2006/relationships/image" Target="../media/image15.sv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1182702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 id="214748382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4.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8" Type="http://schemas.openxmlformats.org/officeDocument/2006/relationships/hyperlink" Target="http://docs.splunk.com/Documentation/AddOns/released/AWS/ConfigureAWSpermission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9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hyperlink" Target="http://docs.splunk.com/Documentation/AddOns/released/AWS/ConfigureAWSpermissions" TargetMode="External"/><Relationship Id="rId2" Type="http://schemas.openxmlformats.org/officeDocument/2006/relationships/image" Target="../media/image43.png"/><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94.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31.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30.emf"/><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9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94.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94.xml"/><Relationship Id="rId6" Type="http://schemas.openxmlformats.org/officeDocument/2006/relationships/diagramColors" Target="../diagrams/colors5.xml"/><Relationship Id="rId11" Type="http://schemas.openxmlformats.org/officeDocument/2006/relationships/image" Target="../media/image65.emf"/><Relationship Id="rId5" Type="http://schemas.openxmlformats.org/officeDocument/2006/relationships/diagramQuickStyle" Target="../diagrams/quickStyle5.xml"/><Relationship Id="rId10" Type="http://schemas.openxmlformats.org/officeDocument/2006/relationships/image" Target="../media/image64.emf"/><Relationship Id="rId4" Type="http://schemas.openxmlformats.org/officeDocument/2006/relationships/diagramLayout" Target="../diagrams/layout5.xml"/><Relationship Id="rId9" Type="http://schemas.openxmlformats.org/officeDocument/2006/relationships/image" Target="../media/image63.emf"/></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94.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94.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94.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94.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94.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94.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94.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94.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4.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94.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94.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94.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94.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94.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94.xml"/><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94.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94.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94.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4.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94.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94.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01.png"/><Relationship Id="rId7" Type="http://schemas.openxmlformats.org/officeDocument/2006/relationships/diagramQuickStyle" Target="../diagrams/quickStyle6.xml"/><Relationship Id="rId2" Type="http://schemas.openxmlformats.org/officeDocument/2006/relationships/notesSlide" Target="../notesSlides/notesSlide60.xml"/><Relationship Id="rId1" Type="http://schemas.openxmlformats.org/officeDocument/2006/relationships/slideLayout" Target="../slideLayouts/slideLayout94.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03.png"/><Relationship Id="rId4" Type="http://schemas.openxmlformats.org/officeDocument/2006/relationships/image" Target="../media/image102.png"/><Relationship Id="rId9" Type="http://schemas.microsoft.com/office/2007/relationships/diagramDrawing" Target="../diagrams/drawing6.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94.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94.xml"/><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94.xml"/><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94.xml"/><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4.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9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docs.aws.amazon.com/cur/latest/userguide/cur-s3.html" TargetMode="External"/><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94.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7" name="Subtitle 6">
            <a:extLst>
              <a:ext uri="{FF2B5EF4-FFF2-40B4-BE49-F238E27FC236}">
                <a16:creationId xmlns:a16="http://schemas.microsoft.com/office/drawing/2014/main" id="{BB82EF10-C142-3D42-981D-52DD6854ED0C}"/>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2 : Configure AWS</a:t>
            </a:r>
          </a:p>
        </p:txBody>
      </p:sp>
      <p:sp>
        <p:nvSpPr>
          <p:cNvPr id="5" name="Text Placeholder 4"/>
          <p:cNvSpPr>
            <a:spLocks noGrp="1"/>
          </p:cNvSpPr>
          <p:nvPr>
            <p:ph type="body" idx="15"/>
          </p:nvPr>
        </p:nvSpPr>
        <p:spPr/>
        <p:txBody>
          <a:bodyPr/>
          <a:lstStyle/>
          <a:p>
            <a:r>
              <a:rPr lang="en-US" dirty="0"/>
              <a:t>Kam Amir | Splunk Cloud Architect</a:t>
            </a:r>
          </a:p>
        </p:txBody>
      </p:sp>
      <p:pic>
        <p:nvPicPr>
          <p:cNvPr id="8" name="Picture 7">
            <a:extLst>
              <a:ext uri="{FF2B5EF4-FFF2-40B4-BE49-F238E27FC236}">
                <a16:creationId xmlns:a16="http://schemas.microsoft.com/office/drawing/2014/main" id="{99571226-1DBF-DB42-A41C-23133D8945E9}"/>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987340" y="5742980"/>
            <a:ext cx="2192676" cy="821587"/>
          </a:xfrm>
          <a:prstGeom prst="rect">
            <a:avLst/>
          </a:prstGeom>
          <a:noFill/>
          <a:effectLst>
            <a:glow rad="127000">
              <a:schemeClr val="accent2"/>
            </a:glow>
          </a:effectLst>
        </p:spPr>
      </p:pic>
    </p:spTree>
    <p:extLst>
      <p:ext uri="{BB962C8B-B14F-4D97-AF65-F5344CB8AC3E}">
        <p14:creationId xmlns:p14="http://schemas.microsoft.com/office/powerpoint/2010/main" val="423054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8C5EEBA-8ED1-AF49-AEAF-DA15D912CD2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 download keys</a:t>
            </a:r>
          </a:p>
        </p:txBody>
      </p:sp>
      <p:sp>
        <p:nvSpPr>
          <p:cNvPr id="4" name="Subtitle 3"/>
          <p:cNvSpPr>
            <a:spLocks noGrp="1"/>
          </p:cNvSpPr>
          <p:nvPr>
            <p:ph type="subTitle" idx="12"/>
          </p:nvPr>
        </p:nvSpPr>
        <p:spPr/>
        <p:txBody>
          <a:bodyPr/>
          <a:lstStyle/>
          <a:p>
            <a:r>
              <a:rPr lang="en-US" dirty="0"/>
              <a:t>Make sure to download Access Keys and SAVE THEM</a:t>
            </a:r>
          </a:p>
        </p:txBody>
      </p:sp>
      <p:pic>
        <p:nvPicPr>
          <p:cNvPr id="9" name="Picture 8">
            <a:extLst>
              <a:ext uri="{FF2B5EF4-FFF2-40B4-BE49-F238E27FC236}">
                <a16:creationId xmlns:a16="http://schemas.microsoft.com/office/drawing/2014/main" id="{685D3B64-BB48-CC48-B17F-6F6AAEAC9DB5}"/>
              </a:ext>
            </a:extLst>
          </p:cNvPr>
          <p:cNvPicPr>
            <a:picLocks noChangeAspect="1"/>
          </p:cNvPicPr>
          <p:nvPr/>
        </p:nvPicPr>
        <p:blipFill>
          <a:blip r:embed="rId3"/>
          <a:stretch>
            <a:fillRect/>
          </a:stretch>
        </p:blipFill>
        <p:spPr>
          <a:xfrm>
            <a:off x="1" y="1154605"/>
            <a:ext cx="8670729" cy="2632268"/>
          </a:xfrm>
          <a:prstGeom prst="rect">
            <a:avLst/>
          </a:prstGeom>
        </p:spPr>
      </p:pic>
      <p:pic>
        <p:nvPicPr>
          <p:cNvPr id="12" name="Picture 11">
            <a:extLst>
              <a:ext uri="{FF2B5EF4-FFF2-40B4-BE49-F238E27FC236}">
                <a16:creationId xmlns:a16="http://schemas.microsoft.com/office/drawing/2014/main" id="{D57CE8E3-7A7C-A64C-82AF-6BBD6ED059CF}"/>
              </a:ext>
            </a:extLst>
          </p:cNvPr>
          <p:cNvPicPr>
            <a:picLocks noChangeAspect="1"/>
          </p:cNvPicPr>
          <p:nvPr/>
        </p:nvPicPr>
        <p:blipFill>
          <a:blip r:embed="rId4"/>
          <a:stretch>
            <a:fillRect/>
          </a:stretch>
        </p:blipFill>
        <p:spPr>
          <a:xfrm>
            <a:off x="980389" y="3959114"/>
            <a:ext cx="9125147" cy="2371687"/>
          </a:xfrm>
          <a:prstGeom prst="rect">
            <a:avLst/>
          </a:prstGeom>
        </p:spPr>
      </p:pic>
      <p:sp>
        <p:nvSpPr>
          <p:cNvPr id="7" name="Curved Left Arrow 6"/>
          <p:cNvSpPr/>
          <p:nvPr/>
        </p:nvSpPr>
        <p:spPr>
          <a:xfrm>
            <a:off x="8670729" y="1995385"/>
            <a:ext cx="1285552" cy="2950027"/>
          </a:xfrm>
          <a:prstGeom prst="curvedLeftArrow">
            <a:avLst>
              <a:gd name="adj1" fmla="val 25000"/>
              <a:gd name="adj2" fmla="val 50000"/>
              <a:gd name="adj3" fmla="val 231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Tree>
    <p:extLst>
      <p:ext uri="{BB962C8B-B14F-4D97-AF65-F5344CB8AC3E}">
        <p14:creationId xmlns:p14="http://schemas.microsoft.com/office/powerpoint/2010/main" val="295164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749FEE-F53C-CF4D-B258-93C5F16CC84F}"/>
              </a:ext>
            </a:extLst>
          </p:cNvPr>
          <p:cNvPicPr>
            <a:picLocks noChangeAspect="1"/>
          </p:cNvPicPr>
          <p:nvPr/>
        </p:nvPicPr>
        <p:blipFill>
          <a:blip r:embed="rId3"/>
          <a:stretch>
            <a:fillRect/>
          </a:stretch>
        </p:blipFill>
        <p:spPr>
          <a:xfrm>
            <a:off x="0" y="1287470"/>
            <a:ext cx="12192000" cy="4829908"/>
          </a:xfrm>
          <a:prstGeom prst="rect">
            <a:avLst/>
          </a:prstGeom>
        </p:spPr>
      </p:pic>
      <p:sp>
        <p:nvSpPr>
          <p:cNvPr id="5" name="Content Placeholder 4">
            <a:extLst>
              <a:ext uri="{FF2B5EF4-FFF2-40B4-BE49-F238E27FC236}">
                <a16:creationId xmlns:a16="http://schemas.microsoft.com/office/drawing/2014/main" id="{F1AD6790-7718-244F-A489-4900E542FA43}"/>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Enable MFA</a:t>
            </a:r>
          </a:p>
        </p:txBody>
      </p:sp>
      <p:sp>
        <p:nvSpPr>
          <p:cNvPr id="4" name="Subtitle 3"/>
          <p:cNvSpPr>
            <a:spLocks noGrp="1"/>
          </p:cNvSpPr>
          <p:nvPr>
            <p:ph type="subTitle" idx="12"/>
          </p:nvPr>
        </p:nvSpPr>
        <p:spPr/>
        <p:txBody>
          <a:bodyPr/>
          <a:lstStyle/>
          <a:p>
            <a:r>
              <a:rPr lang="en-US" dirty="0"/>
              <a:t>Click on the username and go to Security Credentials Tab</a:t>
            </a:r>
          </a:p>
        </p:txBody>
      </p:sp>
      <p:cxnSp>
        <p:nvCxnSpPr>
          <p:cNvPr id="7" name="Straight Arrow Connector 6"/>
          <p:cNvCxnSpPr>
            <a:cxnSpLocks/>
          </p:cNvCxnSpPr>
          <p:nvPr/>
        </p:nvCxnSpPr>
        <p:spPr>
          <a:xfrm flipH="1">
            <a:off x="5203599" y="3921551"/>
            <a:ext cx="1583700" cy="27171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84896" y="3702423"/>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195318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C84C2E5-B674-B84B-9642-88A079A07DD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Virtual MFA</a:t>
            </a:r>
          </a:p>
        </p:txBody>
      </p:sp>
      <p:sp>
        <p:nvSpPr>
          <p:cNvPr id="4" name="Subtitle 3"/>
          <p:cNvSpPr>
            <a:spLocks noGrp="1"/>
          </p:cNvSpPr>
          <p:nvPr>
            <p:ph type="subTitle" idx="12"/>
          </p:nvPr>
        </p:nvSpPr>
        <p:spPr/>
        <p:txBody>
          <a:bodyPr/>
          <a:lstStyle/>
          <a:p>
            <a:r>
              <a:rPr lang="en-US" dirty="0"/>
              <a:t>Use Google Authenticator, enter in Codes twice</a:t>
            </a:r>
          </a:p>
        </p:txBody>
      </p:sp>
      <p:sp>
        <p:nvSpPr>
          <p:cNvPr id="7" name="Right Arrow 6"/>
          <p:cNvSpPr/>
          <p:nvPr/>
        </p:nvSpPr>
        <p:spPr>
          <a:xfrm>
            <a:off x="5477888" y="3551024"/>
            <a:ext cx="842681" cy="64617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pic>
        <p:nvPicPr>
          <p:cNvPr id="9" name="Picture 8">
            <a:extLst>
              <a:ext uri="{FF2B5EF4-FFF2-40B4-BE49-F238E27FC236}">
                <a16:creationId xmlns:a16="http://schemas.microsoft.com/office/drawing/2014/main" id="{78337DB9-2B73-8144-865C-1270BDCA6F7B}"/>
              </a:ext>
            </a:extLst>
          </p:cNvPr>
          <p:cNvPicPr>
            <a:picLocks noChangeAspect="1"/>
          </p:cNvPicPr>
          <p:nvPr/>
        </p:nvPicPr>
        <p:blipFill>
          <a:blip r:embed="rId3"/>
          <a:stretch>
            <a:fillRect/>
          </a:stretch>
        </p:blipFill>
        <p:spPr>
          <a:xfrm>
            <a:off x="198876" y="2398848"/>
            <a:ext cx="5279011" cy="2950529"/>
          </a:xfrm>
          <a:prstGeom prst="rect">
            <a:avLst/>
          </a:prstGeom>
        </p:spPr>
      </p:pic>
      <p:pic>
        <p:nvPicPr>
          <p:cNvPr id="10" name="Picture 9">
            <a:extLst>
              <a:ext uri="{FF2B5EF4-FFF2-40B4-BE49-F238E27FC236}">
                <a16:creationId xmlns:a16="http://schemas.microsoft.com/office/drawing/2014/main" id="{F7FDF5AF-7E70-BB48-BC32-699EE4E042B9}"/>
              </a:ext>
            </a:extLst>
          </p:cNvPr>
          <p:cNvPicPr>
            <a:picLocks noChangeAspect="1"/>
          </p:cNvPicPr>
          <p:nvPr/>
        </p:nvPicPr>
        <p:blipFill>
          <a:blip r:embed="rId4"/>
          <a:stretch>
            <a:fillRect/>
          </a:stretch>
        </p:blipFill>
        <p:spPr>
          <a:xfrm>
            <a:off x="6320569" y="1461665"/>
            <a:ext cx="4778940" cy="4824892"/>
          </a:xfrm>
          <a:prstGeom prst="rect">
            <a:avLst/>
          </a:prstGeom>
        </p:spPr>
      </p:pic>
    </p:spTree>
    <p:extLst>
      <p:ext uri="{BB962C8B-B14F-4D97-AF65-F5344CB8AC3E}">
        <p14:creationId xmlns:p14="http://schemas.microsoft.com/office/powerpoint/2010/main" val="24896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Splunk Policy for AWS</a:t>
            </a:r>
          </a:p>
        </p:txBody>
      </p:sp>
      <p:sp>
        <p:nvSpPr>
          <p:cNvPr id="3" name="Subtitle 2"/>
          <p:cNvSpPr>
            <a:spLocks noGrp="1"/>
          </p:cNvSpPr>
          <p:nvPr>
            <p:ph type="body" idx="1"/>
          </p:nvPr>
        </p:nvSpPr>
        <p:spPr/>
        <p:txBody>
          <a:bodyPr/>
          <a:lstStyle/>
          <a:p>
            <a:r>
              <a:rPr lang="en-US" dirty="0"/>
              <a:t>Use the documentation to add the </a:t>
            </a:r>
            <a:r>
              <a:rPr lang="en-US" dirty="0" err="1"/>
              <a:t>SplunkAccess</a:t>
            </a:r>
            <a:r>
              <a:rPr lang="en-US" dirty="0"/>
              <a:t> Policy to your AWS account</a:t>
            </a:r>
          </a:p>
        </p:txBody>
      </p:sp>
      <p:sp>
        <p:nvSpPr>
          <p:cNvPr id="4" name="Text Placeholder 3">
            <a:extLst>
              <a:ext uri="{FF2B5EF4-FFF2-40B4-BE49-F238E27FC236}">
                <a16:creationId xmlns:a16="http://schemas.microsoft.com/office/drawing/2014/main" id="{2AE3BFD0-5447-7C4A-93E8-9B004C5C7BC6}"/>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28339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Create IAM Policy Overview</a:t>
            </a:r>
          </a:p>
        </p:txBody>
      </p:sp>
      <p:sp>
        <p:nvSpPr>
          <p:cNvPr id="4" name="Subtitle 3"/>
          <p:cNvSpPr>
            <a:spLocks noGrp="1"/>
          </p:cNvSpPr>
          <p:nvPr>
            <p:ph type="subTitle" idx="12"/>
          </p:nvPr>
        </p:nvSpPr>
        <p:spPr/>
        <p:txBody>
          <a:bodyPr/>
          <a:lstStyle/>
          <a:p>
            <a:r>
              <a:rPr lang="en-US" dirty="0"/>
              <a:t>Create </a:t>
            </a:r>
            <a:r>
              <a:rPr lang="en-US" dirty="0" err="1"/>
              <a:t>SplunkAccess</a:t>
            </a:r>
            <a:r>
              <a:rPr lang="en-US" dirty="0"/>
              <a:t> Policy based on documentation</a:t>
            </a:r>
          </a:p>
        </p:txBody>
      </p:sp>
      <p:grpSp>
        <p:nvGrpSpPr>
          <p:cNvPr id="7" name="Group 6"/>
          <p:cNvGrpSpPr/>
          <p:nvPr/>
        </p:nvGrpSpPr>
        <p:grpSpPr>
          <a:xfrm>
            <a:off x="452387" y="2977302"/>
            <a:ext cx="3321531" cy="1302089"/>
            <a:chOff x="2720613" y="0"/>
            <a:chExt cx="3020148" cy="1188402"/>
          </a:xfrm>
        </p:grpSpPr>
        <p:sp>
          <p:nvSpPr>
            <p:cNvPr id="8" name="Chevron 7"/>
            <p:cNvSpPr/>
            <p:nvPr/>
          </p:nvSpPr>
          <p:spPr>
            <a:xfrm>
              <a:off x="2720613" y="0"/>
              <a:ext cx="3020148" cy="1188402"/>
            </a:xfrm>
            <a:prstGeom prst="chevron">
              <a:avLst/>
            </a:prstGeom>
          </p:spPr>
          <p:style>
            <a:lnRef idx="0">
              <a:schemeClr val="lt1">
                <a:hueOff val="0"/>
                <a:satOff val="0"/>
                <a:lumOff val="0"/>
                <a:alphaOff val="0"/>
              </a:schemeClr>
            </a:lnRef>
            <a:fillRef idx="3">
              <a:schemeClr val="accent1">
                <a:shade val="80000"/>
                <a:hueOff val="203475"/>
                <a:satOff val="-11542"/>
                <a:lumOff val="15121"/>
                <a:alphaOff val="0"/>
              </a:schemeClr>
            </a:fillRef>
            <a:effectRef idx="2">
              <a:schemeClr val="accent1">
                <a:shade val="80000"/>
                <a:hueOff val="203475"/>
                <a:satOff val="-11542"/>
                <a:lumOff val="15121"/>
                <a:alphaOff val="0"/>
              </a:schemeClr>
            </a:effectRef>
            <a:fontRef idx="minor">
              <a:schemeClr val="lt1"/>
            </a:fontRef>
          </p:style>
        </p:sp>
        <p:sp>
          <p:nvSpPr>
            <p:cNvPr id="9" name="Chevron 4"/>
            <p:cNvSpPr/>
            <p:nvPr/>
          </p:nvSpPr>
          <p:spPr>
            <a:xfrm>
              <a:off x="3314814" y="0"/>
              <a:ext cx="1831746"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5" tIns="37339" rIns="37339" bIns="37339" numCol="1" spcCol="1270" anchor="ctr" anchorCtr="0">
              <a:noAutofit/>
            </a:bodyPr>
            <a:lstStyle/>
            <a:p>
              <a:pPr algn="ctr" defTabSz="2489138">
                <a:lnSpc>
                  <a:spcPct val="90000"/>
                </a:lnSpc>
                <a:spcAft>
                  <a:spcPct val="35000"/>
                </a:spcAft>
              </a:pPr>
              <a:r>
                <a:rPr lang="en-US" sz="2400" dirty="0"/>
                <a:t>Create New Policy</a:t>
              </a:r>
            </a:p>
          </p:txBody>
        </p:sp>
      </p:grpSp>
      <p:grpSp>
        <p:nvGrpSpPr>
          <p:cNvPr id="10" name="Group 9"/>
          <p:cNvGrpSpPr/>
          <p:nvPr/>
        </p:nvGrpSpPr>
        <p:grpSpPr>
          <a:xfrm>
            <a:off x="452387" y="1541429"/>
            <a:ext cx="3321531" cy="1049048"/>
            <a:chOff x="7436" y="0"/>
            <a:chExt cx="4445527" cy="1188402"/>
          </a:xfrm>
        </p:grpSpPr>
        <p:sp>
          <p:nvSpPr>
            <p:cNvPr id="11" name="Chevron 10"/>
            <p:cNvSpPr/>
            <p:nvPr/>
          </p:nvSpPr>
          <p:spPr>
            <a:xfrm>
              <a:off x="7436" y="0"/>
              <a:ext cx="4445527"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2" name="Chevron 4"/>
            <p:cNvSpPr/>
            <p:nvPr/>
          </p:nvSpPr>
          <p:spPr>
            <a:xfrm>
              <a:off x="601637" y="0"/>
              <a:ext cx="3257125"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49784" rIns="49784" bIns="49784" numCol="1" spcCol="1270" anchor="ctr" anchorCtr="0">
              <a:noAutofit/>
            </a:bodyPr>
            <a:lstStyle/>
            <a:p>
              <a:pPr algn="ctr" defTabSz="1244569">
                <a:lnSpc>
                  <a:spcPct val="90000"/>
                </a:lnSpc>
                <a:spcAft>
                  <a:spcPct val="35000"/>
                </a:spcAft>
              </a:pPr>
              <a:r>
                <a:rPr lang="en-US" sz="2400" dirty="0"/>
                <a:t>Get AWS Policy from Splunk Doc Website</a:t>
              </a:r>
            </a:p>
          </p:txBody>
        </p:sp>
      </p:grpSp>
      <p:grpSp>
        <p:nvGrpSpPr>
          <p:cNvPr id="13" name="Group 12"/>
          <p:cNvGrpSpPr/>
          <p:nvPr/>
        </p:nvGrpSpPr>
        <p:grpSpPr>
          <a:xfrm>
            <a:off x="452387" y="4852416"/>
            <a:ext cx="3321531" cy="1231392"/>
            <a:chOff x="4131" y="0"/>
            <a:chExt cx="8453111" cy="1188402"/>
          </a:xfrm>
        </p:grpSpPr>
        <p:sp>
          <p:nvSpPr>
            <p:cNvPr id="14" name="Chevron 13"/>
            <p:cNvSpPr/>
            <p:nvPr/>
          </p:nvSpPr>
          <p:spPr>
            <a:xfrm>
              <a:off x="4131" y="0"/>
              <a:ext cx="8453111"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5" name="Chevron 4"/>
            <p:cNvSpPr/>
            <p:nvPr/>
          </p:nvSpPr>
          <p:spPr>
            <a:xfrm>
              <a:off x="598332" y="0"/>
              <a:ext cx="7264709"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4028" tIns="74676" rIns="74676" bIns="74676" numCol="1" spcCol="1270" anchor="ctr" anchorCtr="0">
              <a:noAutofit/>
            </a:bodyPr>
            <a:lstStyle/>
            <a:p>
              <a:pPr algn="ctr" defTabSz="2489138">
                <a:lnSpc>
                  <a:spcPct val="90000"/>
                </a:lnSpc>
                <a:spcBef>
                  <a:spcPct val="0"/>
                </a:spcBef>
                <a:spcAft>
                  <a:spcPct val="35000"/>
                </a:spcAft>
              </a:pPr>
              <a:r>
                <a:rPr lang="en-US" sz="2400" dirty="0"/>
                <a:t>Paste the Policy</a:t>
              </a:r>
            </a:p>
          </p:txBody>
        </p:sp>
      </p:grpSp>
      <p:sp>
        <p:nvSpPr>
          <p:cNvPr id="2" name="TextBox 1"/>
          <p:cNvSpPr txBox="1"/>
          <p:nvPr/>
        </p:nvSpPr>
        <p:spPr>
          <a:xfrm>
            <a:off x="3932748" y="1541430"/>
            <a:ext cx="8136010" cy="492443"/>
          </a:xfrm>
          <a:prstGeom prst="rect">
            <a:avLst/>
          </a:prstGeom>
          <a:noFill/>
        </p:spPr>
        <p:txBody>
          <a:bodyPr wrap="none" lIns="0" tIns="0" rIns="0" bIns="0" rtlCol="0">
            <a:spAutoFit/>
          </a:bodyPr>
          <a:lstStyle/>
          <a:p>
            <a:r>
              <a:rPr lang="en-US" sz="1600" dirty="0">
                <a:hlinkClick r:id="rId8"/>
              </a:rPr>
              <a:t>http://docs.splunk.com/Documentation/AddOns/released/AWS/ConfigureAWSpermissions</a:t>
            </a:r>
            <a:endParaRPr lang="en-US" sz="1600" dirty="0"/>
          </a:p>
          <a:p>
            <a:r>
              <a:rPr lang="en-US" sz="1600" dirty="0"/>
              <a:t>Select “Configure one policy containing permissions for all inputs”</a:t>
            </a:r>
          </a:p>
        </p:txBody>
      </p:sp>
      <p:sp>
        <p:nvSpPr>
          <p:cNvPr id="16" name="TextBox 15"/>
          <p:cNvSpPr txBox="1"/>
          <p:nvPr/>
        </p:nvSpPr>
        <p:spPr>
          <a:xfrm>
            <a:off x="4217882" y="2108791"/>
            <a:ext cx="7285828" cy="984885"/>
          </a:xfrm>
          <a:prstGeom prst="rect">
            <a:avLst/>
          </a:prstGeom>
          <a:noFill/>
        </p:spPr>
        <p:txBody>
          <a:bodyPr wrap="square" lIns="0" tIns="0" rIns="0" bIns="0" rtlCol="0">
            <a:spAutoFit/>
          </a:bodyPr>
          <a:lstStyle/>
          <a:p>
            <a:pPr algn="ctr"/>
            <a:r>
              <a:rPr lang="en-US" sz="3200" dirty="0"/>
              <a:t>Open IAM -&gt; Policies -&gt; Create New Policy</a:t>
            </a:r>
          </a:p>
        </p:txBody>
      </p:sp>
      <p:pic>
        <p:nvPicPr>
          <p:cNvPr id="17" name="Picture 16">
            <a:extLst>
              <a:ext uri="{FF2B5EF4-FFF2-40B4-BE49-F238E27FC236}">
                <a16:creationId xmlns:a16="http://schemas.microsoft.com/office/drawing/2014/main" id="{B1AD5FC3-1B0D-9D4C-BE7E-EAE97A863100}"/>
              </a:ext>
            </a:extLst>
          </p:cNvPr>
          <p:cNvPicPr>
            <a:picLocks noChangeAspect="1"/>
          </p:cNvPicPr>
          <p:nvPr/>
        </p:nvPicPr>
        <p:blipFill>
          <a:blip r:embed="rId9"/>
          <a:stretch>
            <a:fillRect/>
          </a:stretch>
        </p:blipFill>
        <p:spPr>
          <a:xfrm>
            <a:off x="4193932" y="2590477"/>
            <a:ext cx="7717411" cy="3781739"/>
          </a:xfrm>
          <a:prstGeom prst="rect">
            <a:avLst/>
          </a:prstGeom>
        </p:spPr>
      </p:pic>
    </p:spTree>
    <p:extLst>
      <p:ext uri="{BB962C8B-B14F-4D97-AF65-F5344CB8AC3E}">
        <p14:creationId xmlns:p14="http://schemas.microsoft.com/office/powerpoint/2010/main" val="1754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424671" y="1281113"/>
            <a:ext cx="7342659" cy="4622800"/>
          </a:xfrm>
        </p:spPr>
      </p:pic>
      <p:sp>
        <p:nvSpPr>
          <p:cNvPr id="3" name="Title 2"/>
          <p:cNvSpPr>
            <a:spLocks noGrp="1"/>
          </p:cNvSpPr>
          <p:nvPr>
            <p:ph type="title"/>
          </p:nvPr>
        </p:nvSpPr>
        <p:spPr/>
        <p:txBody>
          <a:bodyPr/>
          <a:lstStyle/>
          <a:p>
            <a:r>
              <a:rPr lang="en-US" dirty="0"/>
              <a:t>Copy Policy from Docs Page</a:t>
            </a:r>
          </a:p>
        </p:txBody>
      </p:sp>
      <p:sp>
        <p:nvSpPr>
          <p:cNvPr id="7" name="Subtitle 6"/>
          <p:cNvSpPr>
            <a:spLocks noGrp="1"/>
          </p:cNvSpPr>
          <p:nvPr>
            <p:ph type="subTitle" idx="12"/>
          </p:nvPr>
        </p:nvSpPr>
        <p:spPr/>
        <p:txBody>
          <a:bodyPr/>
          <a:lstStyle/>
          <a:p>
            <a:r>
              <a:rPr lang="en-US" dirty="0"/>
              <a:t>Open Docs Page:</a:t>
            </a:r>
          </a:p>
          <a:p>
            <a:r>
              <a:rPr lang="en-US" sz="1800" dirty="0">
                <a:hlinkClick r:id="rId3"/>
              </a:rPr>
              <a:t>http://docs.splunk.com/Documentation/AddOns/released/AWS/ConfigureAWSpermissions</a:t>
            </a:r>
            <a:endParaRPr lang="en-US" sz="1800" dirty="0"/>
          </a:p>
          <a:p>
            <a:endParaRPr lang="en-US" dirty="0"/>
          </a:p>
        </p:txBody>
      </p:sp>
    </p:spTree>
    <p:extLst>
      <p:ext uri="{BB962C8B-B14F-4D97-AF65-F5344CB8AC3E}">
        <p14:creationId xmlns:p14="http://schemas.microsoft.com/office/powerpoint/2010/main" val="422286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87C9F3-12C2-4743-91F1-6A6D8BA5EAE7}"/>
              </a:ext>
            </a:extLst>
          </p:cNvPr>
          <p:cNvPicPr>
            <a:picLocks noChangeAspect="1"/>
          </p:cNvPicPr>
          <p:nvPr/>
        </p:nvPicPr>
        <p:blipFill>
          <a:blip r:embed="rId2"/>
          <a:stretch>
            <a:fillRect/>
          </a:stretch>
        </p:blipFill>
        <p:spPr>
          <a:xfrm>
            <a:off x="0" y="1410047"/>
            <a:ext cx="12192000" cy="4037907"/>
          </a:xfrm>
          <a:prstGeom prst="rect">
            <a:avLst/>
          </a:prstGeom>
        </p:spPr>
      </p:pic>
      <p:sp>
        <p:nvSpPr>
          <p:cNvPr id="2" name="Content Placeholder 1">
            <a:extLst>
              <a:ext uri="{FF2B5EF4-FFF2-40B4-BE49-F238E27FC236}">
                <a16:creationId xmlns:a16="http://schemas.microsoft.com/office/drawing/2014/main" id="{6A144B55-F44F-9048-B922-8D44AD5CD75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(1/3)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a:cxnSpLocks/>
          </p:cNvCxnSpPr>
          <p:nvPr/>
        </p:nvCxnSpPr>
        <p:spPr>
          <a:xfrm flipV="1">
            <a:off x="578177" y="1936829"/>
            <a:ext cx="912672" cy="363728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00" y="5608449"/>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8516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3F93C4-DDF0-4241-8424-4BC714ED0FD4}"/>
              </a:ext>
            </a:extLst>
          </p:cNvPr>
          <p:cNvPicPr>
            <a:picLocks noChangeAspect="1"/>
          </p:cNvPicPr>
          <p:nvPr/>
        </p:nvPicPr>
        <p:blipFill>
          <a:blip r:embed="rId2"/>
          <a:stretch>
            <a:fillRect/>
          </a:stretch>
        </p:blipFill>
        <p:spPr>
          <a:xfrm>
            <a:off x="0" y="1414612"/>
            <a:ext cx="12192000" cy="4028776"/>
          </a:xfrm>
          <a:prstGeom prst="rect">
            <a:avLst/>
          </a:prstGeom>
        </p:spPr>
      </p:pic>
      <p:sp>
        <p:nvSpPr>
          <p:cNvPr id="2" name="Content Placeholder 1">
            <a:extLst>
              <a:ext uri="{FF2B5EF4-FFF2-40B4-BE49-F238E27FC236}">
                <a16:creationId xmlns:a16="http://schemas.microsoft.com/office/drawing/2014/main" id="{6F550D9B-6BE8-ED4A-AE50-BB77733A1087}"/>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p:nvPr/>
        </p:nvCxnSpPr>
        <p:spPr>
          <a:xfrm flipV="1">
            <a:off x="1819458" y="2549165"/>
            <a:ext cx="1405924" cy="119723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6064" y="4006406"/>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189250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EAA4B7-95D1-574C-A13E-20C32CDC7F1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7831325" y="2354967"/>
            <a:ext cx="4107935" cy="2462213"/>
          </a:xfrm>
          <a:prstGeom prst="rect">
            <a:avLst/>
          </a:prstGeom>
          <a:noFill/>
        </p:spPr>
        <p:txBody>
          <a:bodyPr wrap="square" lIns="0" tIns="0" rIns="0" bIns="0" rtlCol="0">
            <a:spAutoFit/>
          </a:bodyPr>
          <a:lstStyle/>
          <a:p>
            <a:r>
              <a:rPr lang="en-US" sz="3200" dirty="0"/>
              <a:t>Paste the policy from the </a:t>
            </a:r>
            <a:r>
              <a:rPr lang="en-US" sz="3200" dirty="0" err="1"/>
              <a:t>docs.splunk.com</a:t>
            </a:r>
            <a:r>
              <a:rPr lang="en-US" sz="3200" dirty="0"/>
              <a:t> website.</a:t>
            </a:r>
          </a:p>
          <a:p>
            <a:endParaRPr lang="en-US" sz="3200" dirty="0"/>
          </a:p>
          <a:p>
            <a:r>
              <a:rPr lang="en-US" sz="3200" dirty="0"/>
              <a:t>Click Review Policy</a:t>
            </a:r>
          </a:p>
        </p:txBody>
      </p:sp>
      <p:pic>
        <p:nvPicPr>
          <p:cNvPr id="7" name="Picture 6">
            <a:extLst>
              <a:ext uri="{FF2B5EF4-FFF2-40B4-BE49-F238E27FC236}">
                <a16:creationId xmlns:a16="http://schemas.microsoft.com/office/drawing/2014/main" id="{7DCA40BE-60F7-314E-A289-80A14D8F2192}"/>
              </a:ext>
            </a:extLst>
          </p:cNvPr>
          <p:cNvPicPr>
            <a:picLocks noChangeAspect="1"/>
          </p:cNvPicPr>
          <p:nvPr/>
        </p:nvPicPr>
        <p:blipFill>
          <a:blip r:embed="rId2"/>
          <a:stretch>
            <a:fillRect/>
          </a:stretch>
        </p:blipFill>
        <p:spPr>
          <a:xfrm>
            <a:off x="92628" y="1696824"/>
            <a:ext cx="7738696" cy="3778499"/>
          </a:xfrm>
          <a:prstGeom prst="rect">
            <a:avLst/>
          </a:prstGeom>
        </p:spPr>
      </p:pic>
    </p:spTree>
    <p:extLst>
      <p:ext uri="{BB962C8B-B14F-4D97-AF65-F5344CB8AC3E}">
        <p14:creationId xmlns:p14="http://schemas.microsoft.com/office/powerpoint/2010/main" val="241127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F2459-8B9E-934A-9965-868B9A26D586}"/>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8660091" y="1974204"/>
            <a:ext cx="3404860" cy="4431983"/>
          </a:xfrm>
          <a:prstGeom prst="rect">
            <a:avLst/>
          </a:prstGeom>
          <a:noFill/>
        </p:spPr>
        <p:txBody>
          <a:bodyPr wrap="square" lIns="0" tIns="0" rIns="0" bIns="0" rtlCol="0">
            <a:spAutoFit/>
          </a:bodyPr>
          <a:lstStyle/>
          <a:p>
            <a:r>
              <a:rPr lang="en-US" sz="3200" dirty="0"/>
              <a:t>Name the Policy </a:t>
            </a:r>
            <a:r>
              <a:rPr lang="en-US" sz="3200" dirty="0" err="1"/>
              <a:t>SplunkAccess</a:t>
            </a:r>
            <a:r>
              <a:rPr lang="en-US" sz="3200" dirty="0"/>
              <a:t>.</a:t>
            </a:r>
          </a:p>
          <a:p>
            <a:endParaRPr lang="en-US" sz="3200" dirty="0"/>
          </a:p>
          <a:p>
            <a:r>
              <a:rPr lang="en-US" sz="3200" dirty="0"/>
              <a:t>Give it a description.</a:t>
            </a:r>
          </a:p>
          <a:p>
            <a:endParaRPr lang="en-US" sz="3200" dirty="0"/>
          </a:p>
          <a:p>
            <a:endParaRPr lang="en-US" sz="3200" dirty="0"/>
          </a:p>
          <a:p>
            <a:r>
              <a:rPr lang="en-US" sz="3200" dirty="0"/>
              <a:t>Click Create Policy</a:t>
            </a:r>
          </a:p>
        </p:txBody>
      </p:sp>
      <p:pic>
        <p:nvPicPr>
          <p:cNvPr id="8" name="Picture 7">
            <a:extLst>
              <a:ext uri="{FF2B5EF4-FFF2-40B4-BE49-F238E27FC236}">
                <a16:creationId xmlns:a16="http://schemas.microsoft.com/office/drawing/2014/main" id="{29829726-F15D-1242-8C14-9C61CC99CC16}"/>
              </a:ext>
            </a:extLst>
          </p:cNvPr>
          <p:cNvPicPr>
            <a:picLocks noChangeAspect="1"/>
          </p:cNvPicPr>
          <p:nvPr/>
        </p:nvPicPr>
        <p:blipFill>
          <a:blip r:embed="rId2"/>
          <a:stretch>
            <a:fillRect/>
          </a:stretch>
        </p:blipFill>
        <p:spPr>
          <a:xfrm>
            <a:off x="111207" y="1671687"/>
            <a:ext cx="8475656" cy="4160363"/>
          </a:xfrm>
          <a:prstGeom prst="rect">
            <a:avLst/>
          </a:prstGeom>
        </p:spPr>
      </p:pic>
    </p:spTree>
    <p:extLst>
      <p:ext uri="{BB962C8B-B14F-4D97-AF65-F5344CB8AC3E}">
        <p14:creationId xmlns:p14="http://schemas.microsoft.com/office/powerpoint/2010/main" val="29603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AWS Policy and IAM Roles</a:t>
            </a:r>
          </a:p>
          <a:p>
            <a:pPr lvl="1"/>
            <a:r>
              <a:rPr lang="en-US" dirty="0"/>
              <a:t>Configure </a:t>
            </a:r>
            <a:r>
              <a:rPr lang="en-US" dirty="0" err="1"/>
              <a:t>AssumeRole</a:t>
            </a:r>
            <a:r>
              <a:rPr lang="en-US" dirty="0"/>
              <a:t> feature with IAM User</a:t>
            </a:r>
          </a:p>
          <a:p>
            <a:pPr lvl="1"/>
            <a:r>
              <a:rPr lang="en-US" dirty="0"/>
              <a:t>Configure </a:t>
            </a:r>
            <a:r>
              <a:rPr lang="en-US" dirty="0" err="1"/>
              <a:t>AssumeRole</a:t>
            </a:r>
            <a:r>
              <a:rPr lang="en-US" dirty="0"/>
              <a:t> feature with EC2 Instance</a:t>
            </a:r>
          </a:p>
          <a:p>
            <a:r>
              <a:rPr lang="en-US" dirty="0"/>
              <a:t>Setup Non-Root AWS Admin Account (with MFA) and a Splunk Access Account</a:t>
            </a:r>
          </a:p>
          <a:p>
            <a:r>
              <a:rPr lang="en-US" dirty="0"/>
              <a:t>AWS Services</a:t>
            </a:r>
          </a:p>
          <a:p>
            <a:pPr lvl="1"/>
            <a:r>
              <a:rPr lang="en-US" dirty="0"/>
              <a:t>Setup AWS Config</a:t>
            </a:r>
          </a:p>
          <a:p>
            <a:pPr lvl="1"/>
            <a:r>
              <a:rPr lang="en-US" dirty="0"/>
              <a:t>Setup CloudTrail</a:t>
            </a:r>
          </a:p>
          <a:p>
            <a:pPr lvl="1"/>
            <a:r>
              <a:rPr lang="en-US" dirty="0"/>
              <a:t>Setup CloudWatch</a:t>
            </a:r>
          </a:p>
          <a:p>
            <a:pPr lvl="1"/>
            <a:r>
              <a:rPr lang="en-US" dirty="0"/>
              <a:t>Setup CloudWatch Logs</a:t>
            </a:r>
          </a:p>
          <a:p>
            <a:pPr lvl="1"/>
            <a:r>
              <a:rPr lang="en-US" dirty="0"/>
              <a:t>Setup Lambda Functions</a:t>
            </a:r>
          </a:p>
          <a:p>
            <a:pPr lvl="1"/>
            <a:r>
              <a:rPr lang="en-US" dirty="0"/>
              <a:t>Setup Billing CUR</a:t>
            </a:r>
          </a:p>
        </p:txBody>
      </p:sp>
      <p:sp>
        <p:nvSpPr>
          <p:cNvPr id="3" name="Title 2"/>
          <p:cNvSpPr>
            <a:spLocks noGrp="1"/>
          </p:cNvSpPr>
          <p:nvPr>
            <p:ph type="title"/>
          </p:nvPr>
        </p:nvSpPr>
        <p:spPr/>
        <p:txBody>
          <a:bodyPr/>
          <a:lstStyle/>
          <a:p>
            <a:r>
              <a:rPr lang="en-US" dirty="0"/>
              <a:t>Setting up AWS Services</a:t>
            </a:r>
          </a:p>
        </p:txBody>
      </p:sp>
      <p:sp>
        <p:nvSpPr>
          <p:cNvPr id="4" name="Subtitle 3"/>
          <p:cNvSpPr>
            <a:spLocks noGrp="1"/>
          </p:cNvSpPr>
          <p:nvPr>
            <p:ph type="subTitle" idx="12"/>
          </p:nvPr>
        </p:nvSpPr>
        <p:spPr/>
        <p:txBody>
          <a:bodyPr/>
          <a:lstStyle/>
          <a:p>
            <a:r>
              <a:rPr lang="en-US" dirty="0"/>
              <a:t>Configuring AWS Services to collect and send data into Splunk</a:t>
            </a:r>
          </a:p>
        </p:txBody>
      </p:sp>
    </p:spTree>
    <p:extLst>
      <p:ext uri="{BB962C8B-B14F-4D97-AF65-F5344CB8AC3E}">
        <p14:creationId xmlns:p14="http://schemas.microsoft.com/office/powerpoint/2010/main" val="17737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24FF6C-EA42-F84A-9DC8-EB3913B8FF31}"/>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(3/3)</a:t>
            </a:r>
          </a:p>
        </p:txBody>
      </p:sp>
      <p:sp>
        <p:nvSpPr>
          <p:cNvPr id="4" name="Subtitle 3"/>
          <p:cNvSpPr>
            <a:spLocks noGrp="1"/>
          </p:cNvSpPr>
          <p:nvPr>
            <p:ph type="subTitle" idx="12"/>
          </p:nvPr>
        </p:nvSpPr>
        <p:spPr/>
        <p:txBody>
          <a:bodyPr/>
          <a:lstStyle/>
          <a:p>
            <a:r>
              <a:rPr lang="en-US" dirty="0"/>
              <a:t>Validate the Policy</a:t>
            </a:r>
          </a:p>
        </p:txBody>
      </p:sp>
      <p:pic>
        <p:nvPicPr>
          <p:cNvPr id="7" name="Picture 6">
            <a:extLst>
              <a:ext uri="{FF2B5EF4-FFF2-40B4-BE49-F238E27FC236}">
                <a16:creationId xmlns:a16="http://schemas.microsoft.com/office/drawing/2014/main" id="{68880EB8-07C5-6346-84A4-5C9DD1065355}"/>
              </a:ext>
            </a:extLst>
          </p:cNvPr>
          <p:cNvPicPr>
            <a:picLocks noChangeAspect="1"/>
          </p:cNvPicPr>
          <p:nvPr/>
        </p:nvPicPr>
        <p:blipFill>
          <a:blip r:embed="rId2"/>
          <a:stretch>
            <a:fillRect/>
          </a:stretch>
        </p:blipFill>
        <p:spPr>
          <a:xfrm>
            <a:off x="0" y="1937973"/>
            <a:ext cx="12192000" cy="2529567"/>
          </a:xfrm>
          <a:prstGeom prst="rect">
            <a:avLst/>
          </a:prstGeom>
        </p:spPr>
      </p:pic>
    </p:spTree>
    <p:extLst>
      <p:ext uri="{BB962C8B-B14F-4D97-AF65-F5344CB8AC3E}">
        <p14:creationId xmlns:p14="http://schemas.microsoft.com/office/powerpoint/2010/main" val="302599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err="1"/>
              <a:t>SplunkAccess</a:t>
            </a:r>
            <a:r>
              <a:rPr lang="en-US" dirty="0"/>
              <a:t> User</a:t>
            </a:r>
          </a:p>
        </p:txBody>
      </p:sp>
      <p:sp>
        <p:nvSpPr>
          <p:cNvPr id="3" name="Subtitle 2"/>
          <p:cNvSpPr>
            <a:spLocks noGrp="1"/>
          </p:cNvSpPr>
          <p:nvPr>
            <p:ph type="body" idx="1"/>
          </p:nvPr>
        </p:nvSpPr>
        <p:spPr/>
        <p:txBody>
          <a:bodyPr/>
          <a:lstStyle/>
          <a:p>
            <a:r>
              <a:rPr lang="en-US" dirty="0"/>
              <a:t>This user will only have programmatic access to your AWS deployment</a:t>
            </a:r>
          </a:p>
        </p:txBody>
      </p:sp>
      <p:sp>
        <p:nvSpPr>
          <p:cNvPr id="4" name="Text Placeholder 3">
            <a:extLst>
              <a:ext uri="{FF2B5EF4-FFF2-40B4-BE49-F238E27FC236}">
                <a16:creationId xmlns:a16="http://schemas.microsoft.com/office/drawing/2014/main" id="{779116F3-B366-DB40-AA0F-769D83A045A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8107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adding your admin account, click on Add User</a:t>
            </a:r>
          </a:p>
        </p:txBody>
      </p:sp>
      <p:sp>
        <p:nvSpPr>
          <p:cNvPr id="3" name="Title 2"/>
          <p:cNvSpPr>
            <a:spLocks noGrp="1"/>
          </p:cNvSpPr>
          <p:nvPr>
            <p:ph type="title"/>
          </p:nvPr>
        </p:nvSpPr>
        <p:spPr/>
        <p:txBody>
          <a:bodyPr/>
          <a:lstStyle/>
          <a:p>
            <a:r>
              <a:rPr lang="en-US" dirty="0"/>
              <a:t>Create Splunk Access Account</a:t>
            </a:r>
          </a:p>
        </p:txBody>
      </p:sp>
      <p:sp>
        <p:nvSpPr>
          <p:cNvPr id="4" name="Subtitle 3"/>
          <p:cNvSpPr>
            <a:spLocks noGrp="1"/>
          </p:cNvSpPr>
          <p:nvPr>
            <p:ph type="subTitle" idx="12"/>
          </p:nvPr>
        </p:nvSpPr>
        <p:spPr/>
        <p:txBody>
          <a:bodyPr/>
          <a:lstStyle/>
          <a:p>
            <a:r>
              <a:rPr lang="en-US" dirty="0"/>
              <a:t>Create programmatic account called </a:t>
            </a:r>
            <a:r>
              <a:rPr lang="en-US" dirty="0" err="1"/>
              <a:t>SplunkAccess</a:t>
            </a:r>
            <a:endParaRPr lang="en-US" dirty="0"/>
          </a:p>
        </p:txBody>
      </p:sp>
      <p:pic>
        <p:nvPicPr>
          <p:cNvPr id="5" name="Picture 4">
            <a:extLst>
              <a:ext uri="{FF2B5EF4-FFF2-40B4-BE49-F238E27FC236}">
                <a16:creationId xmlns:a16="http://schemas.microsoft.com/office/drawing/2014/main" id="{5B88646B-4C2D-A84A-9506-B146E7AAC7D3}"/>
              </a:ext>
            </a:extLst>
          </p:cNvPr>
          <p:cNvPicPr>
            <a:picLocks noChangeAspect="1"/>
          </p:cNvPicPr>
          <p:nvPr/>
        </p:nvPicPr>
        <p:blipFill>
          <a:blip r:embed="rId3"/>
          <a:stretch>
            <a:fillRect/>
          </a:stretch>
        </p:blipFill>
        <p:spPr>
          <a:xfrm>
            <a:off x="0" y="2757705"/>
            <a:ext cx="12192000" cy="1342591"/>
          </a:xfrm>
          <a:prstGeom prst="rect">
            <a:avLst/>
          </a:prstGeom>
        </p:spPr>
      </p:pic>
    </p:spTree>
    <p:extLst>
      <p:ext uri="{BB962C8B-B14F-4D97-AF65-F5344CB8AC3E}">
        <p14:creationId xmlns:p14="http://schemas.microsoft.com/office/powerpoint/2010/main" val="185190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8F87F5-1CCB-0E4A-A340-DD2C165FE5B9}"/>
              </a:ext>
            </a:extLst>
          </p:cNvPr>
          <p:cNvPicPr>
            <a:picLocks noChangeAspect="1"/>
          </p:cNvPicPr>
          <p:nvPr/>
        </p:nvPicPr>
        <p:blipFill>
          <a:blip r:embed="rId3"/>
          <a:stretch>
            <a:fillRect/>
          </a:stretch>
        </p:blipFill>
        <p:spPr>
          <a:xfrm>
            <a:off x="714494" y="1280628"/>
            <a:ext cx="10482607" cy="5099043"/>
          </a:xfrm>
          <a:prstGeom prst="rect">
            <a:avLst/>
          </a:prstGeom>
        </p:spPr>
      </p:pic>
      <p:sp>
        <p:nvSpPr>
          <p:cNvPr id="2" name="Content Placeholder 1">
            <a:extLst>
              <a:ext uri="{FF2B5EF4-FFF2-40B4-BE49-F238E27FC236}">
                <a16:creationId xmlns:a16="http://schemas.microsoft.com/office/drawing/2014/main" id="{03E872BE-D7DF-8C4B-B958-4FDABE011AC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Add </a:t>
            </a:r>
            <a:r>
              <a:rPr lang="en-US" dirty="0" err="1"/>
              <a:t>splunk_access</a:t>
            </a:r>
            <a:r>
              <a:rPr lang="en-US" dirty="0"/>
              <a:t> User</a:t>
            </a:r>
          </a:p>
        </p:txBody>
      </p:sp>
      <p:sp>
        <p:nvSpPr>
          <p:cNvPr id="4" name="Subtitle 3"/>
          <p:cNvSpPr>
            <a:spLocks noGrp="1"/>
          </p:cNvSpPr>
          <p:nvPr>
            <p:ph type="subTitle" idx="12"/>
          </p:nvPr>
        </p:nvSpPr>
        <p:spPr/>
        <p:txBody>
          <a:bodyPr/>
          <a:lstStyle/>
          <a:p>
            <a:r>
              <a:rPr lang="en-US" dirty="0"/>
              <a:t>Grant the user Programmatic access only</a:t>
            </a:r>
          </a:p>
        </p:txBody>
      </p:sp>
      <p:cxnSp>
        <p:nvCxnSpPr>
          <p:cNvPr id="9" name="Straight Arrow Connector 8"/>
          <p:cNvCxnSpPr>
            <a:cxnSpLocks/>
          </p:cNvCxnSpPr>
          <p:nvPr/>
        </p:nvCxnSpPr>
        <p:spPr>
          <a:xfrm flipV="1">
            <a:off x="3393650" y="3503809"/>
            <a:ext cx="1256908" cy="66912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44606" y="4172933"/>
            <a:ext cx="1622239" cy="287323"/>
          </a:xfrm>
          <a:prstGeom prst="rect">
            <a:avLst/>
          </a:prstGeom>
          <a:noFill/>
        </p:spPr>
        <p:txBody>
          <a:bodyPr wrap="none" lIns="0" tIns="0" rIns="0" bIns="0" rtlCol="0">
            <a:spAutoFit/>
          </a:bodyPr>
          <a:lstStyle/>
          <a:p>
            <a:r>
              <a:rPr lang="en-US" sz="1867" dirty="0"/>
              <a:t>Check this only</a:t>
            </a:r>
          </a:p>
        </p:txBody>
      </p:sp>
    </p:spTree>
    <p:extLst>
      <p:ext uri="{BB962C8B-B14F-4D97-AF65-F5344CB8AC3E}">
        <p14:creationId xmlns:p14="http://schemas.microsoft.com/office/powerpoint/2010/main" val="410032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B242A1-D059-C24A-908A-E99D28AEC2EB}"/>
              </a:ext>
            </a:extLst>
          </p:cNvPr>
          <p:cNvPicPr>
            <a:picLocks noChangeAspect="1"/>
          </p:cNvPicPr>
          <p:nvPr/>
        </p:nvPicPr>
        <p:blipFill>
          <a:blip r:embed="rId3"/>
          <a:stretch>
            <a:fillRect/>
          </a:stretch>
        </p:blipFill>
        <p:spPr>
          <a:xfrm>
            <a:off x="0" y="1561707"/>
            <a:ext cx="12192000" cy="4609171"/>
          </a:xfrm>
          <a:prstGeom prst="rect">
            <a:avLst/>
          </a:prstGeom>
        </p:spPr>
      </p:pic>
      <p:sp>
        <p:nvSpPr>
          <p:cNvPr id="2" name="Content Placeholder 1">
            <a:extLst>
              <a:ext uri="{FF2B5EF4-FFF2-40B4-BE49-F238E27FC236}">
                <a16:creationId xmlns:a16="http://schemas.microsoft.com/office/drawing/2014/main" id="{0E110FE8-0DDF-2F44-B228-66AE81E82DC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new Group </a:t>
            </a:r>
            <a:r>
              <a:rPr lang="en-US" dirty="0" err="1"/>
              <a:t>SplunkAccessGroup</a:t>
            </a:r>
            <a:endParaRPr lang="en-US" dirty="0"/>
          </a:p>
        </p:txBody>
      </p:sp>
      <p:sp>
        <p:nvSpPr>
          <p:cNvPr id="4" name="Subtitle 3"/>
          <p:cNvSpPr>
            <a:spLocks noGrp="1"/>
          </p:cNvSpPr>
          <p:nvPr>
            <p:ph type="subTitle" idx="12"/>
          </p:nvPr>
        </p:nvSpPr>
        <p:spPr/>
        <p:txBody>
          <a:bodyPr/>
          <a:lstStyle/>
          <a:p>
            <a:r>
              <a:rPr lang="en-US" dirty="0"/>
              <a:t>Attach newly created </a:t>
            </a:r>
            <a:r>
              <a:rPr lang="en-US" dirty="0" err="1"/>
              <a:t>SplunkAccess</a:t>
            </a:r>
            <a:r>
              <a:rPr lang="en-US" dirty="0"/>
              <a:t> Policy</a:t>
            </a:r>
          </a:p>
        </p:txBody>
      </p:sp>
      <p:sp>
        <p:nvSpPr>
          <p:cNvPr id="12" name="TextBox 11"/>
          <p:cNvSpPr txBox="1"/>
          <p:nvPr/>
        </p:nvSpPr>
        <p:spPr>
          <a:xfrm>
            <a:off x="3273844" y="2885906"/>
            <a:ext cx="3529812" cy="492443"/>
          </a:xfrm>
          <a:prstGeom prst="rect">
            <a:avLst/>
          </a:prstGeom>
          <a:noFill/>
        </p:spPr>
        <p:txBody>
          <a:bodyPr wrap="none" lIns="0" tIns="0" rIns="0" bIns="0" rtlCol="0">
            <a:spAutoFit/>
          </a:bodyPr>
          <a:lstStyle/>
          <a:p>
            <a:r>
              <a:rPr lang="en-US" sz="3200" dirty="0"/>
              <a:t>Search for “Splunk”</a:t>
            </a:r>
          </a:p>
        </p:txBody>
      </p:sp>
      <p:sp>
        <p:nvSpPr>
          <p:cNvPr id="13" name="TextBox 12"/>
          <p:cNvSpPr txBox="1"/>
          <p:nvPr/>
        </p:nvSpPr>
        <p:spPr>
          <a:xfrm>
            <a:off x="2405110" y="5288274"/>
            <a:ext cx="3031279" cy="492443"/>
          </a:xfrm>
          <a:prstGeom prst="rect">
            <a:avLst/>
          </a:prstGeom>
          <a:noFill/>
        </p:spPr>
        <p:txBody>
          <a:bodyPr wrap="none" lIns="0" tIns="0" rIns="0" bIns="0" rtlCol="0">
            <a:spAutoFit/>
          </a:bodyPr>
          <a:lstStyle/>
          <a:p>
            <a:r>
              <a:rPr lang="en-US" sz="3200" dirty="0"/>
              <a:t>Select the Policy</a:t>
            </a:r>
          </a:p>
        </p:txBody>
      </p:sp>
      <p:cxnSp>
        <p:nvCxnSpPr>
          <p:cNvPr id="15" name="Straight Arrow Connector 14"/>
          <p:cNvCxnSpPr>
            <a:cxnSpLocks/>
          </p:cNvCxnSpPr>
          <p:nvPr/>
        </p:nvCxnSpPr>
        <p:spPr>
          <a:xfrm flipH="1" flipV="1">
            <a:off x="301658" y="3866294"/>
            <a:ext cx="1923068" cy="142198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7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979F9D-3205-754B-9F73-3C2CC1233455}"/>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Review Newly Created User</a:t>
            </a:r>
          </a:p>
        </p:txBody>
      </p:sp>
      <p:sp>
        <p:nvSpPr>
          <p:cNvPr id="4" name="Subtitle 3">
            <a:extLst>
              <a:ext uri="{FF2B5EF4-FFF2-40B4-BE49-F238E27FC236}">
                <a16:creationId xmlns:a16="http://schemas.microsoft.com/office/drawing/2014/main" id="{18B0DA96-0AB4-D744-A80F-CD036140C9B7}"/>
              </a:ext>
            </a:extLst>
          </p:cNvPr>
          <p:cNvSpPr>
            <a:spLocks noGrp="1"/>
          </p:cNvSpPr>
          <p:nvPr>
            <p:ph type="subTitle" idx="12"/>
          </p:nvPr>
        </p:nvSpPr>
        <p:spPr/>
        <p:txBody>
          <a:bodyPr/>
          <a:lstStyle/>
          <a:p>
            <a:endParaRPr lang="en-US"/>
          </a:p>
        </p:txBody>
      </p:sp>
      <p:pic>
        <p:nvPicPr>
          <p:cNvPr id="6" name="Picture 5">
            <a:extLst>
              <a:ext uri="{FF2B5EF4-FFF2-40B4-BE49-F238E27FC236}">
                <a16:creationId xmlns:a16="http://schemas.microsoft.com/office/drawing/2014/main" id="{AF85813E-BEE6-E847-BC74-4999D606704C}"/>
              </a:ext>
            </a:extLst>
          </p:cNvPr>
          <p:cNvPicPr>
            <a:picLocks noChangeAspect="1"/>
          </p:cNvPicPr>
          <p:nvPr/>
        </p:nvPicPr>
        <p:blipFill>
          <a:blip r:embed="rId3"/>
          <a:stretch>
            <a:fillRect/>
          </a:stretch>
        </p:blipFill>
        <p:spPr>
          <a:xfrm>
            <a:off x="615885" y="981045"/>
            <a:ext cx="10960231" cy="5459164"/>
          </a:xfrm>
          <a:prstGeom prst="rect">
            <a:avLst/>
          </a:prstGeom>
        </p:spPr>
      </p:pic>
    </p:spTree>
    <p:extLst>
      <p:ext uri="{BB962C8B-B14F-4D97-AF65-F5344CB8AC3E}">
        <p14:creationId xmlns:p14="http://schemas.microsoft.com/office/powerpoint/2010/main" val="315867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7A149E-F86E-2A4D-9151-9BB0A8615338}"/>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a:t>
            </a:r>
          </a:p>
        </p:txBody>
      </p:sp>
      <p:sp>
        <p:nvSpPr>
          <p:cNvPr id="4" name="Subtitle 3">
            <a:extLst>
              <a:ext uri="{FF2B5EF4-FFF2-40B4-BE49-F238E27FC236}">
                <a16:creationId xmlns:a16="http://schemas.microsoft.com/office/drawing/2014/main" id="{6934459F-CDF3-BD4E-AD98-116717BC07FD}"/>
              </a:ext>
            </a:extLst>
          </p:cNvPr>
          <p:cNvSpPr>
            <a:spLocks noGrp="1"/>
          </p:cNvSpPr>
          <p:nvPr>
            <p:ph type="subTitle" idx="12"/>
          </p:nvPr>
        </p:nvSpPr>
        <p:spPr/>
        <p:txBody>
          <a:bodyPr/>
          <a:lstStyle/>
          <a:p>
            <a:endParaRPr lang="en-US"/>
          </a:p>
        </p:txBody>
      </p:sp>
      <p:pic>
        <p:nvPicPr>
          <p:cNvPr id="7" name="Picture 6">
            <a:extLst>
              <a:ext uri="{FF2B5EF4-FFF2-40B4-BE49-F238E27FC236}">
                <a16:creationId xmlns:a16="http://schemas.microsoft.com/office/drawing/2014/main" id="{9F99D8B6-0A00-8A41-A5C0-74275693B126}"/>
              </a:ext>
            </a:extLst>
          </p:cNvPr>
          <p:cNvPicPr>
            <a:picLocks noChangeAspect="1"/>
          </p:cNvPicPr>
          <p:nvPr/>
        </p:nvPicPr>
        <p:blipFill>
          <a:blip r:embed="rId3"/>
          <a:stretch>
            <a:fillRect/>
          </a:stretch>
        </p:blipFill>
        <p:spPr>
          <a:xfrm>
            <a:off x="647308" y="1002148"/>
            <a:ext cx="10897385" cy="5251320"/>
          </a:xfrm>
          <a:prstGeom prst="rect">
            <a:avLst/>
          </a:prstGeom>
        </p:spPr>
      </p:pic>
    </p:spTree>
    <p:extLst>
      <p:ext uri="{BB962C8B-B14F-4D97-AF65-F5344CB8AC3E}">
        <p14:creationId xmlns:p14="http://schemas.microsoft.com/office/powerpoint/2010/main" val="3489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40B7D-DC67-BA43-BBF6-424CFC9E1D2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Download Credentials</a:t>
            </a:r>
          </a:p>
        </p:txBody>
      </p:sp>
      <p:sp>
        <p:nvSpPr>
          <p:cNvPr id="4" name="Subtitle 3"/>
          <p:cNvSpPr>
            <a:spLocks noGrp="1"/>
          </p:cNvSpPr>
          <p:nvPr>
            <p:ph type="subTitle" idx="12"/>
          </p:nvPr>
        </p:nvSpPr>
        <p:spPr/>
        <p:txBody>
          <a:bodyPr/>
          <a:lstStyle/>
          <a:p>
            <a:r>
              <a:rPr lang="en-US" dirty="0"/>
              <a:t>Download credentials for newly created user</a:t>
            </a:r>
          </a:p>
        </p:txBody>
      </p:sp>
      <p:pic>
        <p:nvPicPr>
          <p:cNvPr id="7" name="Picture 6">
            <a:extLst>
              <a:ext uri="{FF2B5EF4-FFF2-40B4-BE49-F238E27FC236}">
                <a16:creationId xmlns:a16="http://schemas.microsoft.com/office/drawing/2014/main" id="{CE85DC94-A5EF-B841-89DA-D062873B10EB}"/>
              </a:ext>
            </a:extLst>
          </p:cNvPr>
          <p:cNvPicPr>
            <a:picLocks noChangeAspect="1"/>
          </p:cNvPicPr>
          <p:nvPr/>
        </p:nvPicPr>
        <p:blipFill>
          <a:blip r:embed="rId3"/>
          <a:stretch>
            <a:fillRect/>
          </a:stretch>
        </p:blipFill>
        <p:spPr>
          <a:xfrm>
            <a:off x="0" y="1277082"/>
            <a:ext cx="12192000" cy="4303836"/>
          </a:xfrm>
          <a:prstGeom prst="rect">
            <a:avLst/>
          </a:prstGeom>
        </p:spPr>
      </p:pic>
    </p:spTree>
    <p:extLst>
      <p:ext uri="{BB962C8B-B14F-4D97-AF65-F5344CB8AC3E}">
        <p14:creationId xmlns:p14="http://schemas.microsoft.com/office/powerpoint/2010/main" val="300748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EC2 Role</a:t>
            </a:r>
          </a:p>
        </p:txBody>
      </p:sp>
      <p:sp>
        <p:nvSpPr>
          <p:cNvPr id="3" name="Subtitle 2"/>
          <p:cNvSpPr>
            <a:spLocks noGrp="1"/>
          </p:cNvSpPr>
          <p:nvPr>
            <p:ph type="body" idx="1"/>
          </p:nvPr>
        </p:nvSpPr>
        <p:spPr/>
        <p:txBody>
          <a:bodyPr/>
          <a:lstStyle/>
          <a:p>
            <a:r>
              <a:rPr lang="en-US" dirty="0"/>
              <a:t>EC2 Roles allow machines to assume roles with policies to access data on AWS</a:t>
            </a:r>
          </a:p>
        </p:txBody>
      </p:sp>
      <p:sp>
        <p:nvSpPr>
          <p:cNvPr id="4" name="Text Placeholder 3">
            <a:extLst>
              <a:ext uri="{FF2B5EF4-FFF2-40B4-BE49-F238E27FC236}">
                <a16:creationId xmlns:a16="http://schemas.microsoft.com/office/drawing/2014/main" id="{8A431A2E-4A49-7C4A-B1B4-7AAB345BBBC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29993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0B94230-29FD-364C-A60B-93ADEC422A4F}"/>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EC2 Role Overview</a:t>
            </a:r>
          </a:p>
        </p:txBody>
      </p:sp>
      <p:sp>
        <p:nvSpPr>
          <p:cNvPr id="4" name="Subtitle 3"/>
          <p:cNvSpPr>
            <a:spLocks noGrp="1"/>
          </p:cNvSpPr>
          <p:nvPr>
            <p:ph type="subTitle" idx="12"/>
          </p:nvPr>
        </p:nvSpPr>
        <p:spPr/>
        <p:txBody>
          <a:bodyPr/>
          <a:lstStyle/>
          <a:p>
            <a:r>
              <a:rPr lang="en-US" dirty="0"/>
              <a:t>Open IAM -&gt; Select Roles -&gt; Create Role then</a:t>
            </a:r>
            <a:r>
              <a:rPr lang="mr-IN" dirty="0"/>
              <a:t>…</a:t>
            </a:r>
            <a:endParaRPr lang="en-US" dirty="0"/>
          </a:p>
        </p:txBody>
      </p:sp>
      <p:sp>
        <p:nvSpPr>
          <p:cNvPr id="24" name="TextBox 23"/>
          <p:cNvSpPr txBox="1"/>
          <p:nvPr/>
        </p:nvSpPr>
        <p:spPr>
          <a:xfrm>
            <a:off x="456063" y="5304077"/>
            <a:ext cx="2895045" cy="738664"/>
          </a:xfrm>
          <a:prstGeom prst="rect">
            <a:avLst/>
          </a:prstGeom>
          <a:noFill/>
        </p:spPr>
        <p:txBody>
          <a:bodyPr wrap="square" lIns="0" tIns="0" rIns="0" bIns="0" rtlCol="0">
            <a:spAutoFit/>
          </a:bodyPr>
          <a:lstStyle/>
          <a:p>
            <a:pPr algn="ctr"/>
            <a:r>
              <a:rPr lang="en-US" sz="1600" dirty="0"/>
              <a:t>Role Type AWS Service -&gt; Select EC2 -&gt; Use Case EC2</a:t>
            </a:r>
          </a:p>
          <a:p>
            <a:pPr algn="ctr"/>
            <a:endParaRPr lang="en-US" sz="1600" dirty="0"/>
          </a:p>
        </p:txBody>
      </p:sp>
      <p:sp>
        <p:nvSpPr>
          <p:cNvPr id="25" name="TextBox 24"/>
          <p:cNvSpPr txBox="1"/>
          <p:nvPr/>
        </p:nvSpPr>
        <p:spPr>
          <a:xfrm>
            <a:off x="4185992" y="5304077"/>
            <a:ext cx="2895045" cy="246221"/>
          </a:xfrm>
          <a:prstGeom prst="rect">
            <a:avLst/>
          </a:prstGeom>
          <a:noFill/>
        </p:spPr>
        <p:txBody>
          <a:bodyPr wrap="square" lIns="0" tIns="0" rIns="0" bIns="0" rtlCol="0">
            <a:spAutoFit/>
          </a:bodyPr>
          <a:lstStyle/>
          <a:p>
            <a:pPr algn="ctr"/>
            <a:r>
              <a:rPr lang="en-US" sz="1600" dirty="0"/>
              <a:t>Attach </a:t>
            </a:r>
            <a:r>
              <a:rPr lang="en-US" sz="1600" dirty="0" err="1"/>
              <a:t>SplunkAccess</a:t>
            </a:r>
            <a:r>
              <a:rPr lang="en-US" sz="1600" dirty="0"/>
              <a:t> Policy</a:t>
            </a:r>
          </a:p>
        </p:txBody>
      </p:sp>
      <p:sp>
        <p:nvSpPr>
          <p:cNvPr id="27" name="TextBox 26"/>
          <p:cNvSpPr txBox="1"/>
          <p:nvPr/>
        </p:nvSpPr>
        <p:spPr>
          <a:xfrm>
            <a:off x="8160951" y="5304076"/>
            <a:ext cx="2895045" cy="492443"/>
          </a:xfrm>
          <a:prstGeom prst="rect">
            <a:avLst/>
          </a:prstGeom>
          <a:noFill/>
        </p:spPr>
        <p:txBody>
          <a:bodyPr wrap="square" lIns="0" tIns="0" rIns="0" bIns="0" rtlCol="0">
            <a:spAutoFit/>
          </a:bodyPr>
          <a:lstStyle/>
          <a:p>
            <a:pPr algn="ctr"/>
            <a:r>
              <a:rPr lang="en-US" sz="1600" dirty="0"/>
              <a:t>Call the Role “SplunkEC2Role” and click Create Role</a:t>
            </a:r>
          </a:p>
        </p:txBody>
      </p:sp>
      <p:pic>
        <p:nvPicPr>
          <p:cNvPr id="2" name="Picture 1">
            <a:extLst>
              <a:ext uri="{FF2B5EF4-FFF2-40B4-BE49-F238E27FC236}">
                <a16:creationId xmlns:a16="http://schemas.microsoft.com/office/drawing/2014/main" id="{2AAD417C-BB5B-024A-8B45-5B0560F49BC8}"/>
              </a:ext>
            </a:extLst>
          </p:cNvPr>
          <p:cNvPicPr>
            <a:picLocks noChangeAspect="1"/>
          </p:cNvPicPr>
          <p:nvPr/>
        </p:nvPicPr>
        <p:blipFill>
          <a:blip r:embed="rId3"/>
          <a:stretch>
            <a:fillRect/>
          </a:stretch>
        </p:blipFill>
        <p:spPr>
          <a:xfrm>
            <a:off x="456064" y="1280628"/>
            <a:ext cx="3259937" cy="3127536"/>
          </a:xfrm>
          <a:prstGeom prst="rect">
            <a:avLst/>
          </a:prstGeom>
        </p:spPr>
      </p:pic>
      <p:pic>
        <p:nvPicPr>
          <p:cNvPr id="5" name="Picture 4">
            <a:extLst>
              <a:ext uri="{FF2B5EF4-FFF2-40B4-BE49-F238E27FC236}">
                <a16:creationId xmlns:a16="http://schemas.microsoft.com/office/drawing/2014/main" id="{37409368-07E1-2247-81F8-DA1749D072AF}"/>
              </a:ext>
            </a:extLst>
          </p:cNvPr>
          <p:cNvPicPr>
            <a:picLocks noChangeAspect="1"/>
          </p:cNvPicPr>
          <p:nvPr/>
        </p:nvPicPr>
        <p:blipFill>
          <a:blip r:embed="rId4"/>
          <a:stretch>
            <a:fillRect/>
          </a:stretch>
        </p:blipFill>
        <p:spPr>
          <a:xfrm>
            <a:off x="4163568" y="1280629"/>
            <a:ext cx="3549813" cy="3502057"/>
          </a:xfrm>
          <a:prstGeom prst="rect">
            <a:avLst/>
          </a:prstGeom>
        </p:spPr>
      </p:pic>
      <p:pic>
        <p:nvPicPr>
          <p:cNvPr id="6" name="Picture 5">
            <a:extLst>
              <a:ext uri="{FF2B5EF4-FFF2-40B4-BE49-F238E27FC236}">
                <a16:creationId xmlns:a16="http://schemas.microsoft.com/office/drawing/2014/main" id="{E6BD991B-58A2-5D44-A43D-74A90FEFBB9B}"/>
              </a:ext>
            </a:extLst>
          </p:cNvPr>
          <p:cNvPicPr>
            <a:picLocks noChangeAspect="1"/>
          </p:cNvPicPr>
          <p:nvPr/>
        </p:nvPicPr>
        <p:blipFill>
          <a:blip r:embed="rId5"/>
          <a:stretch>
            <a:fillRect/>
          </a:stretch>
        </p:blipFill>
        <p:spPr>
          <a:xfrm>
            <a:off x="7935701" y="1302344"/>
            <a:ext cx="3950343" cy="3853992"/>
          </a:xfrm>
          <a:prstGeom prst="rect">
            <a:avLst/>
          </a:prstGeom>
        </p:spPr>
      </p:pic>
    </p:spTree>
    <p:extLst>
      <p:ext uri="{BB962C8B-B14F-4D97-AF65-F5344CB8AC3E}">
        <p14:creationId xmlns:p14="http://schemas.microsoft.com/office/powerpoint/2010/main" val="307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750B7C-6CD4-DB4B-AB57-6E7FE867998F}"/>
              </a:ext>
            </a:extLst>
          </p:cNvPr>
          <p:cNvSpPr/>
          <p:nvPr/>
        </p:nvSpPr>
        <p:spPr>
          <a:xfrm>
            <a:off x="8568647" y="1047964"/>
            <a:ext cx="1582215" cy="4839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err="1">
              <a:solidFill>
                <a:schemeClr val="bg1"/>
              </a:solidFill>
            </a:endParaRPr>
          </a:p>
        </p:txBody>
      </p:sp>
      <p:sp>
        <p:nvSpPr>
          <p:cNvPr id="7" name="Rectangle 6">
            <a:extLst>
              <a:ext uri="{FF2B5EF4-FFF2-40B4-BE49-F238E27FC236}">
                <a16:creationId xmlns:a16="http://schemas.microsoft.com/office/drawing/2014/main" id="{7F2B9FC7-AC9A-CA4D-A9E5-808EAA2BCCA8}"/>
              </a:ext>
            </a:extLst>
          </p:cNvPr>
          <p:cNvSpPr/>
          <p:nvPr/>
        </p:nvSpPr>
        <p:spPr>
          <a:xfrm>
            <a:off x="1654139" y="1047964"/>
            <a:ext cx="6914508" cy="48391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err="1">
              <a:solidFill>
                <a:schemeClr val="bg1"/>
              </a:solidFill>
            </a:endParaRPr>
          </a:p>
        </p:txBody>
      </p:sp>
      <p:sp>
        <p:nvSpPr>
          <p:cNvPr id="2" name="Title 1">
            <a:extLst>
              <a:ext uri="{FF2B5EF4-FFF2-40B4-BE49-F238E27FC236}">
                <a16:creationId xmlns:a16="http://schemas.microsoft.com/office/drawing/2014/main" id="{67FFB25D-BB91-0B42-8D1A-5C10F8D5F768}"/>
              </a:ext>
            </a:extLst>
          </p:cNvPr>
          <p:cNvSpPr>
            <a:spLocks noGrp="1"/>
          </p:cNvSpPr>
          <p:nvPr>
            <p:ph type="title"/>
          </p:nvPr>
        </p:nvSpPr>
        <p:spPr/>
        <p:txBody>
          <a:bodyPr/>
          <a:lstStyle/>
          <a:p>
            <a:r>
              <a:rPr lang="en-US" dirty="0"/>
              <a:t>What we are going to do:</a:t>
            </a:r>
          </a:p>
        </p:txBody>
      </p:sp>
      <p:graphicFrame>
        <p:nvGraphicFramePr>
          <p:cNvPr id="4" name="Diagram 3">
            <a:extLst>
              <a:ext uri="{FF2B5EF4-FFF2-40B4-BE49-F238E27FC236}">
                <a16:creationId xmlns:a16="http://schemas.microsoft.com/office/drawing/2014/main" id="{1BBEEA25-4E73-A34F-937A-3C73CB986D21}"/>
              </a:ext>
            </a:extLst>
          </p:cNvPr>
          <p:cNvGraphicFramePr/>
          <p:nvPr>
            <p:extLst>
              <p:ext uri="{D42A27DB-BD31-4B8C-83A1-F6EECF244321}">
                <p14:modId xmlns:p14="http://schemas.microsoft.com/office/powerpoint/2010/main" val="984009696"/>
              </p:ext>
            </p:extLst>
          </p:nvPr>
        </p:nvGraphicFramePr>
        <p:xfrm>
          <a:off x="2038278" y="636998"/>
          <a:ext cx="8115443" cy="2244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F9C53C5-BCDF-E843-B49A-E0078D160315}"/>
              </a:ext>
            </a:extLst>
          </p:cNvPr>
          <p:cNvGraphicFramePr/>
          <p:nvPr>
            <p:extLst>
              <p:ext uri="{D42A27DB-BD31-4B8C-83A1-F6EECF244321}">
                <p14:modId xmlns:p14="http://schemas.microsoft.com/office/powerpoint/2010/main" val="3850672395"/>
              </p:ext>
            </p:extLst>
          </p:nvPr>
        </p:nvGraphicFramePr>
        <p:xfrm>
          <a:off x="2038277" y="1888732"/>
          <a:ext cx="8115443" cy="22444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ACEC0C35-5D6A-C744-9AEE-1FC763B5F7A5}"/>
              </a:ext>
            </a:extLst>
          </p:cNvPr>
          <p:cNvGraphicFramePr/>
          <p:nvPr>
            <p:extLst>
              <p:ext uri="{D42A27DB-BD31-4B8C-83A1-F6EECF244321}">
                <p14:modId xmlns:p14="http://schemas.microsoft.com/office/powerpoint/2010/main" val="4289607551"/>
              </p:ext>
            </p:extLst>
          </p:nvPr>
        </p:nvGraphicFramePr>
        <p:xfrm>
          <a:off x="2038277" y="3211996"/>
          <a:ext cx="8115443" cy="224442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8" name="Picture 7">
            <a:extLst>
              <a:ext uri="{FF2B5EF4-FFF2-40B4-BE49-F238E27FC236}">
                <a16:creationId xmlns:a16="http://schemas.microsoft.com/office/drawing/2014/main" id="{BD26712E-0EBF-1545-B506-2D1F5310F226}"/>
              </a:ext>
            </a:extLst>
          </p:cNvPr>
          <p:cNvPicPr>
            <a:picLocks noChangeAspect="1"/>
          </p:cNvPicPr>
          <p:nvPr/>
        </p:nvPicPr>
        <p:blipFill>
          <a:blip r:embed="rId1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903322" y="4928820"/>
            <a:ext cx="2192676" cy="821587"/>
          </a:xfrm>
          <a:prstGeom prst="rect">
            <a:avLst/>
          </a:prstGeom>
          <a:noFill/>
          <a:effectLst>
            <a:glow rad="127000">
              <a:schemeClr val="tx1"/>
            </a:glow>
          </a:effectLst>
        </p:spPr>
      </p:pic>
      <p:pic>
        <p:nvPicPr>
          <p:cNvPr id="11" name="Picture 10">
            <a:extLst>
              <a:ext uri="{FF2B5EF4-FFF2-40B4-BE49-F238E27FC236}">
                <a16:creationId xmlns:a16="http://schemas.microsoft.com/office/drawing/2014/main" id="{8B698181-F543-FD48-A2DE-2AEA9E06155A}"/>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635926" y="5173582"/>
            <a:ext cx="1447656" cy="429833"/>
          </a:xfrm>
          <a:prstGeom prst="rect">
            <a:avLst/>
          </a:prstGeom>
        </p:spPr>
      </p:pic>
    </p:spTree>
    <p:extLst>
      <p:ext uri="{BB962C8B-B14F-4D97-AF65-F5344CB8AC3E}">
        <p14:creationId xmlns:p14="http://schemas.microsoft.com/office/powerpoint/2010/main" val="417093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t>
            </a:r>
            <a:r>
              <a:rPr lang="en-US" dirty="0" err="1"/>
              <a:t>AssumeRole</a:t>
            </a:r>
            <a:r>
              <a:rPr lang="en-US" dirty="0"/>
              <a:t> For multiple sub-accounts</a:t>
            </a:r>
          </a:p>
        </p:txBody>
      </p:sp>
      <p:sp>
        <p:nvSpPr>
          <p:cNvPr id="3" name="Subtitle 2"/>
          <p:cNvSpPr>
            <a:spLocks noGrp="1"/>
          </p:cNvSpPr>
          <p:nvPr>
            <p:ph type="body" idx="1"/>
          </p:nvPr>
        </p:nvSpPr>
        <p:spPr/>
        <p:txBody>
          <a:bodyPr/>
          <a:lstStyle/>
          <a:p>
            <a:r>
              <a:rPr lang="en-US" dirty="0"/>
              <a:t>Grant a primary AWS account access to collect data from multiple sub-accounts.</a:t>
            </a:r>
          </a:p>
        </p:txBody>
      </p:sp>
      <p:sp>
        <p:nvSpPr>
          <p:cNvPr id="4" name="Text Placeholder 3">
            <a:extLst>
              <a:ext uri="{FF2B5EF4-FFF2-40B4-BE49-F238E27FC236}">
                <a16:creationId xmlns:a16="http://schemas.microsoft.com/office/drawing/2014/main" id="{520DB104-06DB-4241-B268-69F375B0E0E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698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295A7B-23C8-0B4F-AFB9-531614FA4B23}"/>
              </a:ext>
            </a:extLst>
          </p:cNvPr>
          <p:cNvPicPr>
            <a:picLocks noChangeAspect="1"/>
          </p:cNvPicPr>
          <p:nvPr/>
        </p:nvPicPr>
        <p:blipFill>
          <a:blip r:embed="rId3"/>
          <a:stretch>
            <a:fillRect/>
          </a:stretch>
        </p:blipFill>
        <p:spPr>
          <a:xfrm>
            <a:off x="5778607" y="2787453"/>
            <a:ext cx="5631779" cy="3413763"/>
          </a:xfrm>
          <a:prstGeom prst="rect">
            <a:avLst/>
          </a:prstGeom>
        </p:spPr>
      </p:pic>
      <p:pic>
        <p:nvPicPr>
          <p:cNvPr id="8" name="Picture 7">
            <a:extLst>
              <a:ext uri="{FF2B5EF4-FFF2-40B4-BE49-F238E27FC236}">
                <a16:creationId xmlns:a16="http://schemas.microsoft.com/office/drawing/2014/main" id="{13156E86-4C98-7E48-9186-B1769602F59B}"/>
              </a:ext>
            </a:extLst>
          </p:cNvPr>
          <p:cNvPicPr>
            <a:picLocks noChangeAspect="1"/>
          </p:cNvPicPr>
          <p:nvPr/>
        </p:nvPicPr>
        <p:blipFill>
          <a:blip r:embed="rId4"/>
          <a:stretch>
            <a:fillRect/>
          </a:stretch>
        </p:blipFill>
        <p:spPr>
          <a:xfrm>
            <a:off x="247872" y="1444319"/>
            <a:ext cx="5141955" cy="4644019"/>
          </a:xfrm>
          <a:prstGeom prst="rect">
            <a:avLst/>
          </a:prstGeom>
        </p:spPr>
      </p:pic>
      <p:sp>
        <p:nvSpPr>
          <p:cNvPr id="2" name="Content Placeholder 1">
            <a:extLst>
              <a:ext uri="{FF2B5EF4-FFF2-40B4-BE49-F238E27FC236}">
                <a16:creationId xmlns:a16="http://schemas.microsoft.com/office/drawing/2014/main" id="{6FEC5504-6E0B-054E-BF1F-1CFB2440775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Cross Account Role in Sub-Account</a:t>
            </a:r>
          </a:p>
        </p:txBody>
      </p:sp>
      <p:sp>
        <p:nvSpPr>
          <p:cNvPr id="4" name="Subtitle 3">
            <a:extLst>
              <a:ext uri="{FF2B5EF4-FFF2-40B4-BE49-F238E27FC236}">
                <a16:creationId xmlns:a16="http://schemas.microsoft.com/office/drawing/2014/main" id="{129AD60C-7BEE-A04D-8859-A59B496BE202}"/>
              </a:ext>
            </a:extLst>
          </p:cNvPr>
          <p:cNvSpPr>
            <a:spLocks noGrp="1"/>
          </p:cNvSpPr>
          <p:nvPr>
            <p:ph type="subTitle" idx="12"/>
          </p:nvPr>
        </p:nvSpPr>
        <p:spPr/>
        <p:txBody>
          <a:bodyPr/>
          <a:lstStyle/>
          <a:p>
            <a:endParaRPr lang="en-US"/>
          </a:p>
        </p:txBody>
      </p:sp>
      <p:sp>
        <p:nvSpPr>
          <p:cNvPr id="11" name="Left Arrow 10"/>
          <p:cNvSpPr/>
          <p:nvPr/>
        </p:nvSpPr>
        <p:spPr>
          <a:xfrm>
            <a:off x="3139757" y="1747100"/>
            <a:ext cx="1526745" cy="6461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
        <p:nvSpPr>
          <p:cNvPr id="12" name="Down Arrow 11"/>
          <p:cNvSpPr/>
          <p:nvPr/>
        </p:nvSpPr>
        <p:spPr>
          <a:xfrm>
            <a:off x="7629481" y="2221951"/>
            <a:ext cx="713947" cy="110029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
        <p:nvSpPr>
          <p:cNvPr id="14" name="TextBox 13"/>
          <p:cNvSpPr txBox="1"/>
          <p:nvPr/>
        </p:nvSpPr>
        <p:spPr>
          <a:xfrm>
            <a:off x="3418909" y="1885522"/>
            <a:ext cx="1247593" cy="738664"/>
          </a:xfrm>
          <a:prstGeom prst="rect">
            <a:avLst/>
          </a:prstGeom>
          <a:noFill/>
        </p:spPr>
        <p:txBody>
          <a:bodyPr wrap="square" lIns="0" tIns="0" rIns="0" bIns="0" rtlCol="0">
            <a:spAutoFit/>
          </a:bodyPr>
          <a:lstStyle/>
          <a:p>
            <a:r>
              <a:rPr lang="en-US" sz="2400" dirty="0"/>
              <a:t>Click here</a:t>
            </a:r>
          </a:p>
        </p:txBody>
      </p:sp>
      <p:sp>
        <p:nvSpPr>
          <p:cNvPr id="16" name="TextBox 15"/>
          <p:cNvSpPr txBox="1"/>
          <p:nvPr/>
        </p:nvSpPr>
        <p:spPr>
          <a:xfrm>
            <a:off x="7346904" y="1700855"/>
            <a:ext cx="1247593" cy="738664"/>
          </a:xfrm>
          <a:prstGeom prst="rect">
            <a:avLst/>
          </a:prstGeom>
          <a:noFill/>
        </p:spPr>
        <p:txBody>
          <a:bodyPr wrap="square" lIns="0" tIns="0" rIns="0" bIns="0" rtlCol="0">
            <a:spAutoFit/>
          </a:bodyPr>
          <a:lstStyle/>
          <a:p>
            <a:r>
              <a:rPr lang="en-US" sz="2400" dirty="0"/>
              <a:t>Click here</a:t>
            </a:r>
          </a:p>
        </p:txBody>
      </p:sp>
      <p:sp>
        <p:nvSpPr>
          <p:cNvPr id="17" name="TextBox 16"/>
          <p:cNvSpPr txBox="1"/>
          <p:nvPr/>
        </p:nvSpPr>
        <p:spPr>
          <a:xfrm>
            <a:off x="5778608" y="5479179"/>
            <a:ext cx="4237465" cy="738664"/>
          </a:xfrm>
          <a:prstGeom prst="rect">
            <a:avLst/>
          </a:prstGeom>
          <a:noFill/>
        </p:spPr>
        <p:txBody>
          <a:bodyPr wrap="square" lIns="0" tIns="0" rIns="0" bIns="0" rtlCol="0">
            <a:spAutoFit/>
          </a:bodyPr>
          <a:lstStyle/>
          <a:p>
            <a:r>
              <a:rPr lang="en-US" sz="2400"/>
              <a:t>Enter primary </a:t>
            </a:r>
            <a:r>
              <a:rPr lang="en-US" sz="2400" dirty="0"/>
              <a:t>AWS account here</a:t>
            </a:r>
          </a:p>
        </p:txBody>
      </p:sp>
      <p:cxnSp>
        <p:nvCxnSpPr>
          <p:cNvPr id="19" name="Straight Arrow Connector 18"/>
          <p:cNvCxnSpPr/>
          <p:nvPr/>
        </p:nvCxnSpPr>
        <p:spPr>
          <a:xfrm flipV="1">
            <a:off x="6326660" y="4668109"/>
            <a:ext cx="1329037" cy="81107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2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500E4-6357-754B-A760-E970BD102AF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Assign the </a:t>
            </a:r>
            <a:r>
              <a:rPr lang="en-US" dirty="0" err="1"/>
              <a:t>SplunkAccess</a:t>
            </a:r>
            <a:r>
              <a:rPr lang="en-US" dirty="0"/>
              <a:t> policy</a:t>
            </a:r>
          </a:p>
        </p:txBody>
      </p:sp>
      <p:sp>
        <p:nvSpPr>
          <p:cNvPr id="4" name="Subtitle 3">
            <a:extLst>
              <a:ext uri="{FF2B5EF4-FFF2-40B4-BE49-F238E27FC236}">
                <a16:creationId xmlns:a16="http://schemas.microsoft.com/office/drawing/2014/main" id="{FEA3F8A4-6A98-1E41-9E1B-2717046231FD}"/>
              </a:ext>
            </a:extLst>
          </p:cNvPr>
          <p:cNvSpPr>
            <a:spLocks noGrp="1"/>
          </p:cNvSpPr>
          <p:nvPr>
            <p:ph type="subTitle" idx="12"/>
          </p:nvPr>
        </p:nvSpPr>
        <p:spPr/>
        <p:txBody>
          <a:bodyPr/>
          <a:lstStyle/>
          <a:p>
            <a:endParaRPr lang="en-US"/>
          </a:p>
        </p:txBody>
      </p:sp>
      <p:pic>
        <p:nvPicPr>
          <p:cNvPr id="7" name="Picture 6">
            <a:extLst>
              <a:ext uri="{FF2B5EF4-FFF2-40B4-BE49-F238E27FC236}">
                <a16:creationId xmlns:a16="http://schemas.microsoft.com/office/drawing/2014/main" id="{CAC2AF6D-32D9-164C-9BF4-8423939DB588}"/>
              </a:ext>
            </a:extLst>
          </p:cNvPr>
          <p:cNvPicPr>
            <a:picLocks noChangeAspect="1"/>
          </p:cNvPicPr>
          <p:nvPr/>
        </p:nvPicPr>
        <p:blipFill>
          <a:blip r:embed="rId3"/>
          <a:stretch>
            <a:fillRect/>
          </a:stretch>
        </p:blipFill>
        <p:spPr>
          <a:xfrm>
            <a:off x="3266833" y="1030664"/>
            <a:ext cx="5225179" cy="5035485"/>
          </a:xfrm>
          <a:prstGeom prst="rect">
            <a:avLst/>
          </a:prstGeom>
        </p:spPr>
      </p:pic>
    </p:spTree>
    <p:extLst>
      <p:ext uri="{BB962C8B-B14F-4D97-AF65-F5344CB8AC3E}">
        <p14:creationId xmlns:p14="http://schemas.microsoft.com/office/powerpoint/2010/main" val="406918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42EEF0-56A0-8240-8789-7F35B1BE3C7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Name the Role and Create it</a:t>
            </a:r>
          </a:p>
        </p:txBody>
      </p:sp>
      <p:sp>
        <p:nvSpPr>
          <p:cNvPr id="4" name="Subtitle 3">
            <a:extLst>
              <a:ext uri="{FF2B5EF4-FFF2-40B4-BE49-F238E27FC236}">
                <a16:creationId xmlns:a16="http://schemas.microsoft.com/office/drawing/2014/main" id="{294AD66B-4F8D-5445-AC4E-3D6973CEB978}"/>
              </a:ext>
            </a:extLst>
          </p:cNvPr>
          <p:cNvSpPr>
            <a:spLocks noGrp="1"/>
          </p:cNvSpPr>
          <p:nvPr>
            <p:ph type="subTitle" idx="12"/>
          </p:nvPr>
        </p:nvSpPr>
        <p:spPr/>
        <p:txBody>
          <a:bodyPr/>
          <a:lstStyle/>
          <a:p>
            <a:endParaRPr lang="en-US"/>
          </a:p>
        </p:txBody>
      </p:sp>
      <p:pic>
        <p:nvPicPr>
          <p:cNvPr id="8" name="Picture 7">
            <a:extLst>
              <a:ext uri="{FF2B5EF4-FFF2-40B4-BE49-F238E27FC236}">
                <a16:creationId xmlns:a16="http://schemas.microsoft.com/office/drawing/2014/main" id="{191A37A7-1053-B344-A032-4CC4358CF1BA}"/>
              </a:ext>
            </a:extLst>
          </p:cNvPr>
          <p:cNvPicPr>
            <a:picLocks noChangeAspect="1"/>
          </p:cNvPicPr>
          <p:nvPr/>
        </p:nvPicPr>
        <p:blipFill>
          <a:blip r:embed="rId3"/>
          <a:stretch>
            <a:fillRect/>
          </a:stretch>
        </p:blipFill>
        <p:spPr>
          <a:xfrm>
            <a:off x="3266690" y="867266"/>
            <a:ext cx="5658620" cy="5588524"/>
          </a:xfrm>
          <a:prstGeom prst="rect">
            <a:avLst/>
          </a:prstGeom>
        </p:spPr>
      </p:pic>
    </p:spTree>
    <p:extLst>
      <p:ext uri="{BB962C8B-B14F-4D97-AF65-F5344CB8AC3E}">
        <p14:creationId xmlns:p14="http://schemas.microsoft.com/office/powerpoint/2010/main" val="11897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IAM User, </a:t>
            </a:r>
            <a:r>
              <a:rPr lang="en-US" dirty="0" err="1"/>
              <a:t>AssumeRole</a:t>
            </a:r>
            <a:r>
              <a:rPr lang="en-US" dirty="0"/>
              <a:t> and EC2 Role</a:t>
            </a:r>
          </a:p>
        </p:txBody>
      </p:sp>
      <p:sp>
        <p:nvSpPr>
          <p:cNvPr id="3" name="Subtitle 2"/>
          <p:cNvSpPr>
            <a:spLocks noGrp="1"/>
          </p:cNvSpPr>
          <p:nvPr>
            <p:ph type="body" idx="1"/>
          </p:nvPr>
        </p:nvSpPr>
        <p:spPr/>
        <p:txBody>
          <a:bodyPr/>
          <a:lstStyle/>
          <a:p>
            <a:r>
              <a:rPr lang="en-US" dirty="0"/>
              <a:t>Here is an explanation about the different ways to setup permission to your AWS stack with Splunk.</a:t>
            </a:r>
          </a:p>
        </p:txBody>
      </p:sp>
      <p:sp>
        <p:nvSpPr>
          <p:cNvPr id="4" name="Text Placeholder 3">
            <a:extLst>
              <a:ext uri="{FF2B5EF4-FFF2-40B4-BE49-F238E27FC236}">
                <a16:creationId xmlns:a16="http://schemas.microsoft.com/office/drawing/2014/main" id="{88443460-513A-1148-B47E-86CC7AC2D8A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3875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0"/>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AWS IAM Permissions Explained </a:t>
            </a:r>
          </a:p>
        </p:txBody>
      </p:sp>
      <p:sp>
        <p:nvSpPr>
          <p:cNvPr id="7" name="Subtitle 6">
            <a:extLst>
              <a:ext uri="{FF2B5EF4-FFF2-40B4-BE49-F238E27FC236}">
                <a16:creationId xmlns:a16="http://schemas.microsoft.com/office/drawing/2014/main" id="{F9E781AD-0762-A14B-A21F-C2C57A312FA5}"/>
              </a:ext>
            </a:extLst>
          </p:cNvPr>
          <p:cNvSpPr>
            <a:spLocks noGrp="1"/>
          </p:cNvSpPr>
          <p:nvPr>
            <p:ph type="subTitle" idx="12"/>
          </p:nvPr>
        </p:nvSpPr>
        <p:spPr/>
        <p:txBody>
          <a:bodyPr/>
          <a:lstStyle/>
          <a:p>
            <a:endParaRPr lang="en-US"/>
          </a:p>
        </p:txBody>
      </p:sp>
      <p:sp>
        <p:nvSpPr>
          <p:cNvPr id="8" name="Content Placeholder 3"/>
          <p:cNvSpPr txBox="1">
            <a:spLocks/>
          </p:cNvSpPr>
          <p:nvPr/>
        </p:nvSpPr>
        <p:spPr>
          <a:xfrm>
            <a:off x="5524574" y="1693206"/>
            <a:ext cx="5139460" cy="4216004"/>
          </a:xfrm>
          <a:prstGeom prst="rect">
            <a:avLst/>
          </a:prstGeom>
        </p:spPr>
        <p:txBody>
          <a:bodyPr lIns="68568" tIns="34284" rIns="68568" bIns="34284"/>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sz="2933" dirty="0"/>
          </a:p>
        </p:txBody>
      </p:sp>
      <p:pic>
        <p:nvPicPr>
          <p:cNvPr id="4" name="Picture 3"/>
          <p:cNvPicPr>
            <a:picLocks noChangeAspect="1"/>
          </p:cNvPicPr>
          <p:nvPr/>
        </p:nvPicPr>
        <p:blipFill>
          <a:blip r:embed="rId8"/>
          <a:stretch>
            <a:fillRect/>
          </a:stretch>
        </p:blipFill>
        <p:spPr>
          <a:xfrm>
            <a:off x="8593593" y="1693206"/>
            <a:ext cx="1066800" cy="1744133"/>
          </a:xfrm>
          <a:prstGeom prst="rect">
            <a:avLst/>
          </a:prstGeom>
        </p:spPr>
      </p:pic>
      <p:pic>
        <p:nvPicPr>
          <p:cNvPr id="5" name="Picture 4"/>
          <p:cNvPicPr>
            <a:picLocks noChangeAspect="1"/>
          </p:cNvPicPr>
          <p:nvPr/>
        </p:nvPicPr>
        <p:blipFill>
          <a:blip r:embed="rId9"/>
          <a:stretch>
            <a:fillRect/>
          </a:stretch>
        </p:blipFill>
        <p:spPr>
          <a:xfrm>
            <a:off x="5183060" y="1735539"/>
            <a:ext cx="1405467" cy="1659467"/>
          </a:xfrm>
          <a:prstGeom prst="rect">
            <a:avLst/>
          </a:prstGeom>
        </p:spPr>
      </p:pic>
      <p:pic>
        <p:nvPicPr>
          <p:cNvPr id="9" name="Picture 8"/>
          <p:cNvPicPr>
            <a:picLocks noChangeAspect="1"/>
          </p:cNvPicPr>
          <p:nvPr/>
        </p:nvPicPr>
        <p:blipFill>
          <a:blip r:embed="rId10"/>
          <a:stretch>
            <a:fillRect/>
          </a:stretch>
        </p:blipFill>
        <p:spPr>
          <a:xfrm>
            <a:off x="1763329" y="2262571"/>
            <a:ext cx="711200" cy="965200"/>
          </a:xfrm>
          <a:prstGeom prst="rect">
            <a:avLst/>
          </a:prstGeom>
        </p:spPr>
      </p:pic>
      <p:pic>
        <p:nvPicPr>
          <p:cNvPr id="3" name="Picture 2"/>
          <p:cNvPicPr>
            <a:picLocks noChangeAspect="1"/>
          </p:cNvPicPr>
          <p:nvPr/>
        </p:nvPicPr>
        <p:blipFill>
          <a:blip r:embed="rId11"/>
          <a:stretch>
            <a:fillRect/>
          </a:stretch>
        </p:blipFill>
        <p:spPr>
          <a:xfrm>
            <a:off x="9935785" y="1735539"/>
            <a:ext cx="1885153" cy="1659467"/>
          </a:xfrm>
          <a:prstGeom prst="rect">
            <a:avLst/>
          </a:prstGeom>
        </p:spPr>
      </p:pic>
      <p:sp>
        <p:nvSpPr>
          <p:cNvPr id="10" name="TextBox 9"/>
          <p:cNvSpPr txBox="1"/>
          <p:nvPr/>
        </p:nvSpPr>
        <p:spPr>
          <a:xfrm>
            <a:off x="1763330" y="1800786"/>
            <a:ext cx="639599" cy="287323"/>
          </a:xfrm>
          <a:prstGeom prst="rect">
            <a:avLst/>
          </a:prstGeom>
          <a:noFill/>
        </p:spPr>
        <p:txBody>
          <a:bodyPr wrap="none" lIns="0" tIns="0" rIns="0" bIns="0" rtlCol="0">
            <a:spAutoFit/>
          </a:bodyPr>
          <a:lstStyle/>
          <a:p>
            <a:r>
              <a:rPr lang="en-US" sz="1867" dirty="0"/>
              <a:t>Policy</a:t>
            </a:r>
          </a:p>
        </p:txBody>
      </p:sp>
      <p:sp>
        <p:nvSpPr>
          <p:cNvPr id="11" name="TextBox 10"/>
          <p:cNvSpPr txBox="1"/>
          <p:nvPr/>
        </p:nvSpPr>
        <p:spPr>
          <a:xfrm>
            <a:off x="9803142" y="2601542"/>
            <a:ext cx="359073" cy="287323"/>
          </a:xfrm>
          <a:prstGeom prst="rect">
            <a:avLst/>
          </a:prstGeom>
          <a:noFill/>
        </p:spPr>
        <p:txBody>
          <a:bodyPr wrap="none" lIns="0" tIns="0" rIns="0" bIns="0" rtlCol="0">
            <a:spAutoFit/>
          </a:bodyPr>
          <a:lstStyle/>
          <a:p>
            <a:r>
              <a:rPr lang="en-US" sz="1867"/>
              <a:t>OR</a:t>
            </a:r>
            <a:endParaRPr lang="en-US" sz="1867" dirty="0"/>
          </a:p>
        </p:txBody>
      </p:sp>
    </p:spTree>
    <p:extLst>
      <p:ext uri="{BB962C8B-B14F-4D97-AF65-F5344CB8AC3E}">
        <p14:creationId xmlns:p14="http://schemas.microsoft.com/office/powerpoint/2010/main" val="251728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280584"/>
            <a:ext cx="5607987" cy="4622800"/>
          </a:xfrm>
        </p:spPr>
      </p:pic>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2"/>
          </p:nvPr>
        </p:nvSpPr>
        <p:spPr/>
        <p:txBody>
          <a:bodyPr/>
          <a:lstStyle/>
          <a:p>
            <a:r>
              <a:rPr lang="en-US" dirty="0"/>
              <a:t>Smaller organizations leverage Users with Policy’s to access Services</a:t>
            </a:r>
          </a:p>
        </p:txBody>
      </p:sp>
      <p:sp>
        <p:nvSpPr>
          <p:cNvPr id="3" name="Content Placeholder 2"/>
          <p:cNvSpPr>
            <a:spLocks noGrp="1"/>
          </p:cNvSpPr>
          <p:nvPr>
            <p:ph sz="half" idx="4294967295"/>
          </p:nvPr>
        </p:nvSpPr>
        <p:spPr>
          <a:xfrm>
            <a:off x="6840538" y="1379538"/>
            <a:ext cx="5351462" cy="4524375"/>
          </a:xfrm>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Tree>
    <p:extLst>
      <p:ext uri="{BB962C8B-B14F-4D97-AF65-F5344CB8AC3E}">
        <p14:creationId xmlns:p14="http://schemas.microsoft.com/office/powerpoint/2010/main" val="226121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290983"/>
            <a:ext cx="5607987" cy="4622800"/>
          </a:xfrm>
        </p:spPr>
      </p:pic>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2"/>
          </p:nvPr>
        </p:nvSpPr>
        <p:spPr/>
        <p:txBody>
          <a:bodyPr/>
          <a:lstStyle/>
          <a:p>
            <a:r>
              <a:rPr lang="en-US" dirty="0"/>
              <a:t>Organizations with segmented staff will leverage </a:t>
            </a:r>
            <a:r>
              <a:rPr lang="en-US" dirty="0" err="1"/>
              <a:t>AssumeRole</a:t>
            </a:r>
            <a:endParaRPr lang="en-US" dirty="0"/>
          </a:p>
        </p:txBody>
      </p:sp>
      <p:sp>
        <p:nvSpPr>
          <p:cNvPr id="3" name="Content Placeholder 2"/>
          <p:cNvSpPr>
            <a:spLocks noGrp="1"/>
          </p:cNvSpPr>
          <p:nvPr>
            <p:ph sz="half" idx="4294967295"/>
          </p:nvPr>
        </p:nvSpPr>
        <p:spPr>
          <a:xfrm>
            <a:off x="6840538" y="1379538"/>
            <a:ext cx="5351462" cy="4524375"/>
          </a:xfrm>
        </p:spPr>
        <p:txBody>
          <a:bodyPr/>
          <a:lstStyle/>
          <a:p>
            <a:r>
              <a:rPr lang="en-US" dirty="0"/>
              <a:t>Typically larger deployment with tighter user access / control.</a:t>
            </a:r>
          </a:p>
          <a:p>
            <a:r>
              <a:rPr lang="en-US" dirty="0"/>
              <a:t>Used to limit users / roles to specific AWS Resources</a:t>
            </a:r>
          </a:p>
          <a:p>
            <a:r>
              <a:rPr lang="en-US" dirty="0"/>
              <a:t>RBAC Controls / AD linked accounts</a:t>
            </a:r>
          </a:p>
          <a:p>
            <a:r>
              <a:rPr lang="en-US" dirty="0"/>
              <a:t>No access to Splunk Deployment (Splunk Cloud, Splunk Cloud Sales Trial) </a:t>
            </a:r>
          </a:p>
          <a:p>
            <a:r>
              <a:rPr lang="en-US" dirty="0"/>
              <a:t>Use </a:t>
            </a:r>
            <a:r>
              <a:rPr lang="en-US" dirty="0" err="1"/>
              <a:t>AssumeRole</a:t>
            </a:r>
            <a:r>
              <a:rPr lang="en-US" dirty="0"/>
              <a:t> to connect to other accounts to collet the data from </a:t>
            </a:r>
            <a:r>
              <a:rPr lang="en-US"/>
              <a:t>these accounts</a:t>
            </a:r>
            <a:endParaRPr lang="en-US" dirty="0"/>
          </a:p>
          <a:p>
            <a:endParaRPr lang="en-US" dirty="0"/>
          </a:p>
        </p:txBody>
      </p:sp>
    </p:spTree>
    <p:extLst>
      <p:ext uri="{BB962C8B-B14F-4D97-AF65-F5344CB8AC3E}">
        <p14:creationId xmlns:p14="http://schemas.microsoft.com/office/powerpoint/2010/main" val="34167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154604"/>
            <a:ext cx="4430956" cy="4622800"/>
          </a:xfrm>
        </p:spPr>
      </p:pic>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2"/>
          </p:nvPr>
        </p:nvSpPr>
        <p:spPr/>
        <p:txBody>
          <a:bodyPr/>
          <a:lstStyle/>
          <a:p>
            <a:r>
              <a:rPr lang="en-US" dirty="0"/>
              <a:t>Connect main account to sub-accounts</a:t>
            </a:r>
          </a:p>
        </p:txBody>
      </p:sp>
      <p:sp>
        <p:nvSpPr>
          <p:cNvPr id="3" name="Content Placeholder 2"/>
          <p:cNvSpPr>
            <a:spLocks noGrp="1"/>
          </p:cNvSpPr>
          <p:nvPr>
            <p:ph sz="half" idx="4294967295"/>
          </p:nvPr>
        </p:nvSpPr>
        <p:spPr>
          <a:xfrm>
            <a:off x="6840538" y="1379538"/>
            <a:ext cx="5351462" cy="4524375"/>
          </a:xfrm>
        </p:spPr>
        <p:txBody>
          <a:bodyPr/>
          <a:lstStyle/>
          <a:p>
            <a:r>
              <a:rPr lang="en-US" dirty="0"/>
              <a:t>Primary Account can collect data from sub-accounts using an </a:t>
            </a:r>
            <a:r>
              <a:rPr lang="en-US" dirty="0" err="1"/>
              <a:t>AssumeRole</a:t>
            </a:r>
            <a:r>
              <a:rPr lang="en-US" dirty="0"/>
              <a:t> from a trusted role</a:t>
            </a:r>
          </a:p>
          <a:p>
            <a:r>
              <a:rPr lang="en-US" dirty="0"/>
              <a:t>Trust Relationships must be established between the Primary Account and the sub-accounts</a:t>
            </a:r>
          </a:p>
          <a:p>
            <a:endParaRPr lang="en-US" dirty="0"/>
          </a:p>
          <a:p>
            <a:endParaRPr lang="en-US" dirty="0"/>
          </a:p>
          <a:p>
            <a:endParaRPr lang="en-US" dirty="0"/>
          </a:p>
        </p:txBody>
      </p:sp>
    </p:spTree>
    <p:extLst>
      <p:ext uri="{BB962C8B-B14F-4D97-AF65-F5344CB8AC3E}">
        <p14:creationId xmlns:p14="http://schemas.microsoft.com/office/powerpoint/2010/main" val="300199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380067"/>
            <a:ext cx="5063067" cy="4622800"/>
          </a:xfrm>
        </p:spPr>
      </p:pic>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2"/>
          </p:nvPr>
        </p:nvSpPr>
        <p:spPr/>
        <p:txBody>
          <a:bodyPr/>
          <a:lstStyle/>
          <a:p>
            <a:r>
              <a:rPr lang="en-US" dirty="0"/>
              <a:t>Organizations with tight security controls and do not give out access keys</a:t>
            </a:r>
          </a:p>
        </p:txBody>
      </p:sp>
      <p:sp>
        <p:nvSpPr>
          <p:cNvPr id="3" name="Content Placeholder 2"/>
          <p:cNvSpPr>
            <a:spLocks noGrp="1"/>
          </p:cNvSpPr>
          <p:nvPr>
            <p:ph sz="half" idx="4294967295"/>
          </p:nvPr>
        </p:nvSpPr>
        <p:spPr>
          <a:xfrm>
            <a:off x="6840538" y="1379538"/>
            <a:ext cx="5351462" cy="4524375"/>
          </a:xfrm>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Tree>
    <p:extLst>
      <p:ext uri="{BB962C8B-B14F-4D97-AF65-F5344CB8AC3E}">
        <p14:creationId xmlns:p14="http://schemas.microsoft.com/office/powerpoint/2010/main" val="113560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There will be two IAM User Accounts created in your account. </a:t>
            </a:r>
          </a:p>
          <a:p>
            <a:pPr>
              <a:buFont typeface="Arial" charset="0"/>
              <a:buChar char="•"/>
            </a:pPr>
            <a:r>
              <a:rPr lang="en-US" dirty="0"/>
              <a:t>The </a:t>
            </a:r>
            <a:r>
              <a:rPr lang="en-US" u="sng" dirty="0"/>
              <a:t>first account </a:t>
            </a:r>
            <a:r>
              <a:rPr lang="en-US" dirty="0"/>
              <a:t>will be your </a:t>
            </a:r>
            <a:r>
              <a:rPr lang="en-US" b="1" dirty="0"/>
              <a:t>AWS Admin account </a:t>
            </a:r>
            <a:r>
              <a:rPr lang="en-US" dirty="0"/>
              <a:t>used to log into the AWS console.</a:t>
            </a:r>
          </a:p>
          <a:p>
            <a:pPr>
              <a:buFont typeface="Arial" charset="0"/>
              <a:buChar char="•"/>
            </a:pPr>
            <a:r>
              <a:rPr lang="en-US" dirty="0"/>
              <a:t>The </a:t>
            </a:r>
            <a:r>
              <a:rPr lang="en-US" u="sng" dirty="0"/>
              <a:t>second account </a:t>
            </a:r>
            <a:r>
              <a:rPr lang="en-US" dirty="0"/>
              <a:t>will be the </a:t>
            </a:r>
            <a:r>
              <a:rPr lang="en-US" b="1" dirty="0" err="1"/>
              <a:t>SplunkAccess</a:t>
            </a:r>
            <a:r>
              <a:rPr lang="en-US" dirty="0"/>
              <a:t> Account which will be used to collect data from your AWS account.</a:t>
            </a:r>
          </a:p>
          <a:p>
            <a:pPr>
              <a:buFont typeface="Arial" charset="0"/>
              <a:buChar char="•"/>
            </a:pPr>
            <a:endParaRPr lang="en-US" dirty="0"/>
          </a:p>
          <a:p>
            <a:pPr>
              <a:buFont typeface="Arial" charset="0"/>
              <a:buChar char="•"/>
            </a:pPr>
            <a:endParaRPr lang="en-US" dirty="0"/>
          </a:p>
        </p:txBody>
      </p:sp>
      <p:sp>
        <p:nvSpPr>
          <p:cNvPr id="3" name="Title 2"/>
          <p:cNvSpPr>
            <a:spLocks noGrp="1"/>
          </p:cNvSpPr>
          <p:nvPr>
            <p:ph type="title"/>
          </p:nvPr>
        </p:nvSpPr>
        <p:spPr/>
        <p:txBody>
          <a:bodyPr/>
          <a:lstStyle/>
          <a:p>
            <a:r>
              <a:rPr lang="en-US" dirty="0"/>
              <a:t>Setting up TWO IAM accounts</a:t>
            </a:r>
          </a:p>
        </p:txBody>
      </p:sp>
      <p:sp>
        <p:nvSpPr>
          <p:cNvPr id="4" name="Subtitle 3"/>
          <p:cNvSpPr>
            <a:spLocks noGrp="1"/>
          </p:cNvSpPr>
          <p:nvPr>
            <p:ph type="subTitle" idx="12"/>
          </p:nvPr>
        </p:nvSpPr>
        <p:spPr/>
        <p:txBody>
          <a:bodyPr/>
          <a:lstStyle/>
          <a:p>
            <a:r>
              <a:rPr lang="en-US" dirty="0"/>
              <a:t>After creating your root account, setup an admin and </a:t>
            </a:r>
            <a:r>
              <a:rPr lang="en-US" dirty="0" err="1"/>
              <a:t>SplunkAccess</a:t>
            </a:r>
            <a:r>
              <a:rPr lang="en-US" dirty="0"/>
              <a:t> Account</a:t>
            </a:r>
          </a:p>
        </p:txBody>
      </p:sp>
    </p:spTree>
    <p:extLst>
      <p:ext uri="{BB962C8B-B14F-4D97-AF65-F5344CB8AC3E}">
        <p14:creationId xmlns:p14="http://schemas.microsoft.com/office/powerpoint/2010/main" val="32038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3" name="Subtitle 2"/>
          <p:cNvSpPr>
            <a:spLocks noGrp="1"/>
          </p:cNvSpPr>
          <p:nvPr>
            <p:ph type="body" idx="1"/>
          </p:nvPr>
        </p:nvSpPr>
        <p:spPr/>
        <p:txBody>
          <a:bodyPr/>
          <a:lstStyle/>
          <a:p>
            <a:r>
              <a:rPr lang="en-US" dirty="0"/>
              <a:t>Collect Configuration changes (CMDB) from your AWS deployment</a:t>
            </a:r>
          </a:p>
        </p:txBody>
      </p:sp>
      <p:sp>
        <p:nvSpPr>
          <p:cNvPr id="4" name="Text Placeholder 3">
            <a:extLst>
              <a:ext uri="{FF2B5EF4-FFF2-40B4-BE49-F238E27FC236}">
                <a16:creationId xmlns:a16="http://schemas.microsoft.com/office/drawing/2014/main" id="{368504CB-BCB6-5444-9D23-5019F99D3EA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0918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chemeClr val="tx1"/>
                </a:solidFill>
              </a:rPr>
              <a:t>Enable AWS Config Service</a:t>
            </a:r>
          </a:p>
          <a:p>
            <a:r>
              <a:rPr lang="en-US" dirty="0">
                <a:solidFill>
                  <a:schemeClr val="tx1"/>
                </a:solidFill>
              </a:rPr>
              <a:t>Select All Resources</a:t>
            </a:r>
          </a:p>
          <a:p>
            <a:r>
              <a:rPr lang="en-US" dirty="0">
                <a:solidFill>
                  <a:schemeClr val="tx1"/>
                </a:solidFill>
              </a:rPr>
              <a:t>Setup Config Events to go to SNS topic (</a:t>
            </a:r>
            <a:r>
              <a:rPr lang="en-US" dirty="0" err="1">
                <a:solidFill>
                  <a:schemeClr val="tx1"/>
                </a:solidFill>
              </a:rPr>
              <a:t>config</a:t>
            </a:r>
            <a:r>
              <a:rPr lang="en-US" dirty="0">
                <a:solidFill>
                  <a:schemeClr val="tx1"/>
                </a:solidFill>
              </a:rPr>
              <a:t>-topic)</a:t>
            </a:r>
          </a:p>
          <a:p>
            <a:r>
              <a:rPr lang="en-US" dirty="0"/>
              <a:t>Setup </a:t>
            </a:r>
            <a:r>
              <a:rPr lang="en-US" dirty="0">
                <a:solidFill>
                  <a:schemeClr val="tx1"/>
                </a:solidFill>
              </a:rPr>
              <a:t>S3 bucket (</a:t>
            </a:r>
            <a:r>
              <a:rPr lang="en-US" dirty="0" err="1">
                <a:solidFill>
                  <a:schemeClr val="tx1"/>
                </a:solidFill>
              </a:rPr>
              <a:t>splunk-config</a:t>
            </a:r>
            <a:r>
              <a:rPr lang="en-US" dirty="0">
                <a:solidFill>
                  <a:schemeClr val="tx1"/>
                </a:solidFill>
              </a:rPr>
              <a:t>-&lt;</a:t>
            </a:r>
            <a:r>
              <a:rPr lang="en-US" dirty="0" err="1">
                <a:solidFill>
                  <a:schemeClr val="tx1"/>
                </a:solidFill>
              </a:rPr>
              <a:t>unique_ID</a:t>
            </a:r>
            <a:r>
              <a:rPr lang="en-US" dirty="0">
                <a:solidFill>
                  <a:schemeClr val="tx1"/>
                </a:solidFill>
              </a:rPr>
              <a:t>&gt;)</a:t>
            </a:r>
          </a:p>
          <a:p>
            <a:r>
              <a:rPr lang="en-US" dirty="0">
                <a:solidFill>
                  <a:schemeClr val="tx1"/>
                </a:solidFill>
              </a:rPr>
              <a:t>Create AWS Config Role (</a:t>
            </a:r>
            <a:r>
              <a:rPr lang="en-US" dirty="0" err="1">
                <a:solidFill>
                  <a:schemeClr val="tx1"/>
                </a:solidFill>
              </a:rPr>
              <a:t>config</a:t>
            </a:r>
            <a:r>
              <a:rPr lang="en-US" dirty="0">
                <a:solidFill>
                  <a:schemeClr val="tx1"/>
                </a:solidFill>
              </a:rPr>
              <a:t>-role-&lt;region&gt;)</a:t>
            </a:r>
          </a:p>
          <a:p>
            <a:r>
              <a:rPr lang="en-US" dirty="0"/>
              <a:t>Setup Config Rules (Optional)</a:t>
            </a:r>
            <a:endParaRPr lang="en-US" dirty="0">
              <a:solidFill>
                <a:schemeClr val="tx1"/>
              </a:solidFill>
            </a:endParaRPr>
          </a:p>
          <a:p>
            <a:r>
              <a:rPr lang="en-US"/>
              <a:t>Create and then Subscribe </a:t>
            </a:r>
            <a:r>
              <a:rPr lang="en-US" dirty="0"/>
              <a:t>SQS to newly created SNS topic (</a:t>
            </a:r>
            <a:r>
              <a:rPr lang="en-US" dirty="0" err="1"/>
              <a:t>config</a:t>
            </a:r>
            <a:r>
              <a:rPr lang="en-US" dirty="0"/>
              <a:t>-topic)</a:t>
            </a:r>
          </a:p>
          <a:p>
            <a:r>
              <a:rPr lang="en-US" dirty="0">
                <a:solidFill>
                  <a:schemeClr val="tx1"/>
                </a:solidFill>
              </a:rPr>
              <a:t>Create SQS Dead Letter Queue for SQS based S3 (</a:t>
            </a:r>
            <a:r>
              <a:rPr lang="en-US" dirty="0" err="1">
                <a:solidFill>
                  <a:schemeClr val="tx1"/>
                </a:solidFill>
              </a:rPr>
              <a:t>config-dlq</a:t>
            </a:r>
            <a:r>
              <a:rPr lang="en-US" dirty="0">
                <a:solidFill>
                  <a:schemeClr val="tx1"/>
                </a:solidFill>
              </a:rPr>
              <a:t>)</a:t>
            </a:r>
          </a:p>
          <a:p>
            <a:pPr lvl="1"/>
            <a:r>
              <a:rPr lang="en-US" dirty="0">
                <a:solidFill>
                  <a:schemeClr val="tx1"/>
                </a:solidFill>
              </a:rPr>
              <a:t>For SQS-based S3 inputs, create a “dead letter queue” called </a:t>
            </a:r>
            <a:r>
              <a:rPr lang="en-US" dirty="0" err="1">
                <a:solidFill>
                  <a:schemeClr val="tx1"/>
                </a:solidFill>
              </a:rPr>
              <a:t>config-dlq</a:t>
            </a:r>
            <a:endParaRPr lang="en-US" dirty="0">
              <a:solidFill>
                <a:schemeClr val="tx1"/>
              </a:solidFill>
            </a:endParaRPr>
          </a:p>
          <a:p>
            <a:pPr lvl="1"/>
            <a:r>
              <a:rPr lang="en-US" dirty="0">
                <a:solidFill>
                  <a:schemeClr val="tx1"/>
                </a:solidFill>
              </a:rPr>
              <a:t>Assign the “dead letter queue” to the newly created </a:t>
            </a:r>
            <a:r>
              <a:rPr lang="en-US" dirty="0" err="1">
                <a:solidFill>
                  <a:schemeClr val="tx1"/>
                </a:solidFill>
              </a:rPr>
              <a:t>config</a:t>
            </a:r>
            <a:r>
              <a:rPr lang="en-US" dirty="0">
                <a:solidFill>
                  <a:schemeClr val="tx1"/>
                </a:solidFill>
              </a:rPr>
              <a:t> SQS</a:t>
            </a:r>
          </a:p>
          <a:p>
            <a:pPr lvl="1"/>
            <a:endParaRPr lang="en-US" dirty="0">
              <a:solidFill>
                <a:schemeClr val="tx1"/>
              </a:solidFill>
            </a:endParaRPr>
          </a:p>
          <a:p>
            <a:endParaRPr lang="en-US" dirty="0">
              <a:solidFill>
                <a:schemeClr val="tx1"/>
              </a:solidFill>
            </a:endParaRPr>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6151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7712" y="1281113"/>
            <a:ext cx="5356577" cy="4622800"/>
          </a:xfrm>
        </p:spPr>
      </p:pic>
      <p:sp>
        <p:nvSpPr>
          <p:cNvPr id="3" name="Title 2"/>
          <p:cNvSpPr>
            <a:spLocks noGrp="1"/>
          </p:cNvSpPr>
          <p:nvPr>
            <p:ph type="title"/>
          </p:nvPr>
        </p:nvSpPr>
        <p:spPr/>
        <p:txBody>
          <a:bodyPr/>
          <a:lstStyle/>
          <a:p>
            <a:r>
              <a:rPr lang="en-US" dirty="0"/>
              <a:t>Config Data Collection Architecture Overview</a:t>
            </a:r>
          </a:p>
        </p:txBody>
      </p:sp>
      <p:sp>
        <p:nvSpPr>
          <p:cNvPr id="2" name="Subtitle 1">
            <a:extLst>
              <a:ext uri="{FF2B5EF4-FFF2-40B4-BE49-F238E27FC236}">
                <a16:creationId xmlns:a16="http://schemas.microsoft.com/office/drawing/2014/main" id="{4973F35E-7FA2-144D-9E34-1B70A21FD34F}"/>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0976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E42060-6C18-2B4F-BC9C-3FCB7B3EB4B4}"/>
              </a:ext>
            </a:extLst>
          </p:cNvPr>
          <p:cNvPicPr>
            <a:picLocks noChangeAspect="1"/>
          </p:cNvPicPr>
          <p:nvPr/>
        </p:nvPicPr>
        <p:blipFill>
          <a:blip r:embed="rId3"/>
          <a:stretch>
            <a:fillRect/>
          </a:stretch>
        </p:blipFill>
        <p:spPr>
          <a:xfrm>
            <a:off x="1059379" y="1280629"/>
            <a:ext cx="9800300" cy="5012612"/>
          </a:xfrm>
          <a:prstGeom prst="rect">
            <a:avLst/>
          </a:prstGeom>
        </p:spPr>
      </p:pic>
      <p:sp>
        <p:nvSpPr>
          <p:cNvPr id="2" name="Content Placeholder 1">
            <a:extLst>
              <a:ext uri="{FF2B5EF4-FFF2-40B4-BE49-F238E27FC236}">
                <a16:creationId xmlns:a16="http://schemas.microsoft.com/office/drawing/2014/main" id="{CECC304F-65C9-354D-AA87-663CCC0D338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Config</a:t>
            </a:r>
          </a:p>
        </p:txBody>
      </p:sp>
      <p:sp>
        <p:nvSpPr>
          <p:cNvPr id="4" name="Subtitle 3"/>
          <p:cNvSpPr>
            <a:spLocks noGrp="1"/>
          </p:cNvSpPr>
          <p:nvPr>
            <p:ph type="subTitle" idx="12"/>
          </p:nvPr>
        </p:nvSpPr>
        <p:spPr/>
        <p:txBody>
          <a:bodyPr/>
          <a:lstStyle/>
          <a:p>
            <a:r>
              <a:rPr lang="en-US" dirty="0"/>
              <a:t>Management Tools -&gt; Config</a:t>
            </a:r>
          </a:p>
        </p:txBody>
      </p:sp>
      <p:cxnSp>
        <p:nvCxnSpPr>
          <p:cNvPr id="7" name="Straight Arrow Connector 6"/>
          <p:cNvCxnSpPr>
            <a:cxnSpLocks/>
          </p:cNvCxnSpPr>
          <p:nvPr/>
        </p:nvCxnSpPr>
        <p:spPr>
          <a:xfrm>
            <a:off x="1290919" y="3263153"/>
            <a:ext cx="3108256" cy="40701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337" y="2770711"/>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237240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2791A-76EE-AD4D-9D9B-0971D7C7E452}"/>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Enable AWS Config Service</a:t>
            </a:r>
          </a:p>
        </p:txBody>
      </p:sp>
      <p:pic>
        <p:nvPicPr>
          <p:cNvPr id="7" name="Picture 6">
            <a:extLst>
              <a:ext uri="{FF2B5EF4-FFF2-40B4-BE49-F238E27FC236}">
                <a16:creationId xmlns:a16="http://schemas.microsoft.com/office/drawing/2014/main" id="{26A281EF-1C41-F84C-BA76-579E00531FFB}"/>
              </a:ext>
            </a:extLst>
          </p:cNvPr>
          <p:cNvPicPr>
            <a:picLocks noChangeAspect="1"/>
          </p:cNvPicPr>
          <p:nvPr/>
        </p:nvPicPr>
        <p:blipFill>
          <a:blip r:embed="rId3"/>
          <a:stretch>
            <a:fillRect/>
          </a:stretch>
        </p:blipFill>
        <p:spPr>
          <a:xfrm>
            <a:off x="1545997" y="1421834"/>
            <a:ext cx="9389097" cy="4647628"/>
          </a:xfrm>
          <a:prstGeom prst="rect">
            <a:avLst/>
          </a:prstGeom>
        </p:spPr>
      </p:pic>
    </p:spTree>
    <p:extLst>
      <p:ext uri="{BB962C8B-B14F-4D97-AF65-F5344CB8AC3E}">
        <p14:creationId xmlns:p14="http://schemas.microsoft.com/office/powerpoint/2010/main" val="210090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55D93-DD19-944A-9291-ED52EF88EA9A}"/>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Select All Config Resources</a:t>
            </a:r>
          </a:p>
        </p:txBody>
      </p:sp>
      <p:pic>
        <p:nvPicPr>
          <p:cNvPr id="7" name="Picture 6">
            <a:extLst>
              <a:ext uri="{FF2B5EF4-FFF2-40B4-BE49-F238E27FC236}">
                <a16:creationId xmlns:a16="http://schemas.microsoft.com/office/drawing/2014/main" id="{F3CEF5EB-5DF5-9F48-AD92-735D1CB03D80}"/>
              </a:ext>
            </a:extLst>
          </p:cNvPr>
          <p:cNvPicPr>
            <a:picLocks noChangeAspect="1"/>
          </p:cNvPicPr>
          <p:nvPr/>
        </p:nvPicPr>
        <p:blipFill>
          <a:blip r:embed="rId3"/>
          <a:stretch>
            <a:fillRect/>
          </a:stretch>
        </p:blipFill>
        <p:spPr>
          <a:xfrm>
            <a:off x="0" y="2197412"/>
            <a:ext cx="12192000" cy="2463177"/>
          </a:xfrm>
          <a:prstGeom prst="rect">
            <a:avLst/>
          </a:prstGeom>
        </p:spPr>
      </p:pic>
    </p:spTree>
    <p:extLst>
      <p:ext uri="{BB962C8B-B14F-4D97-AF65-F5344CB8AC3E}">
        <p14:creationId xmlns:p14="http://schemas.microsoft.com/office/powerpoint/2010/main" val="165215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44D35-92D2-6B42-9FD9-8DD531F6DEB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Setup S3 Bucket</a:t>
            </a:r>
          </a:p>
        </p:txBody>
      </p:sp>
      <p:pic>
        <p:nvPicPr>
          <p:cNvPr id="7" name="Picture 6">
            <a:extLst>
              <a:ext uri="{FF2B5EF4-FFF2-40B4-BE49-F238E27FC236}">
                <a16:creationId xmlns:a16="http://schemas.microsoft.com/office/drawing/2014/main" id="{E98C618E-1B02-E848-A444-842BBF85E35E}"/>
              </a:ext>
            </a:extLst>
          </p:cNvPr>
          <p:cNvPicPr>
            <a:picLocks noChangeAspect="1"/>
          </p:cNvPicPr>
          <p:nvPr/>
        </p:nvPicPr>
        <p:blipFill>
          <a:blip r:embed="rId3"/>
          <a:stretch>
            <a:fillRect/>
          </a:stretch>
        </p:blipFill>
        <p:spPr>
          <a:xfrm>
            <a:off x="0" y="2377340"/>
            <a:ext cx="12192000" cy="2103320"/>
          </a:xfrm>
          <a:prstGeom prst="rect">
            <a:avLst/>
          </a:prstGeom>
        </p:spPr>
      </p:pic>
    </p:spTree>
    <p:extLst>
      <p:ext uri="{BB962C8B-B14F-4D97-AF65-F5344CB8AC3E}">
        <p14:creationId xmlns:p14="http://schemas.microsoft.com/office/powerpoint/2010/main" val="107411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4C90C-1589-F649-8084-DF911961F85E}"/>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SNS Topic</a:t>
            </a:r>
          </a:p>
        </p:txBody>
      </p:sp>
      <p:pic>
        <p:nvPicPr>
          <p:cNvPr id="7" name="Picture 6">
            <a:extLst>
              <a:ext uri="{FF2B5EF4-FFF2-40B4-BE49-F238E27FC236}">
                <a16:creationId xmlns:a16="http://schemas.microsoft.com/office/drawing/2014/main" id="{3A5EBAAF-B1A0-FC4C-B5AA-061A7DCADC1E}"/>
              </a:ext>
            </a:extLst>
          </p:cNvPr>
          <p:cNvPicPr>
            <a:picLocks noChangeAspect="1"/>
          </p:cNvPicPr>
          <p:nvPr/>
        </p:nvPicPr>
        <p:blipFill>
          <a:blip r:embed="rId3"/>
          <a:stretch>
            <a:fillRect/>
          </a:stretch>
        </p:blipFill>
        <p:spPr>
          <a:xfrm>
            <a:off x="0" y="2365196"/>
            <a:ext cx="12192000" cy="2127609"/>
          </a:xfrm>
          <a:prstGeom prst="rect">
            <a:avLst/>
          </a:prstGeom>
        </p:spPr>
      </p:pic>
    </p:spTree>
    <p:extLst>
      <p:ext uri="{BB962C8B-B14F-4D97-AF65-F5344CB8AC3E}">
        <p14:creationId xmlns:p14="http://schemas.microsoft.com/office/powerpoint/2010/main" val="29340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2E8E9-525E-1E4D-B2BD-9502FAE6FD2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AWS Config Role and Attach Policy</a:t>
            </a:r>
          </a:p>
        </p:txBody>
      </p:sp>
      <p:pic>
        <p:nvPicPr>
          <p:cNvPr id="9" name="Picture 8">
            <a:extLst>
              <a:ext uri="{FF2B5EF4-FFF2-40B4-BE49-F238E27FC236}">
                <a16:creationId xmlns:a16="http://schemas.microsoft.com/office/drawing/2014/main" id="{A5030E98-4ADF-314C-8A63-412DF6F93643}"/>
              </a:ext>
            </a:extLst>
          </p:cNvPr>
          <p:cNvPicPr>
            <a:picLocks noChangeAspect="1"/>
          </p:cNvPicPr>
          <p:nvPr/>
        </p:nvPicPr>
        <p:blipFill>
          <a:blip r:embed="rId3"/>
          <a:stretch>
            <a:fillRect/>
          </a:stretch>
        </p:blipFill>
        <p:spPr>
          <a:xfrm>
            <a:off x="0" y="2137133"/>
            <a:ext cx="12192000" cy="2583735"/>
          </a:xfrm>
          <a:prstGeom prst="rect">
            <a:avLst/>
          </a:prstGeom>
        </p:spPr>
      </p:pic>
    </p:spTree>
    <p:extLst>
      <p:ext uri="{BB962C8B-B14F-4D97-AF65-F5344CB8AC3E}">
        <p14:creationId xmlns:p14="http://schemas.microsoft.com/office/powerpoint/2010/main" val="235465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F1C5ED-1941-B04B-A344-205E7AEF94BE}"/>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 Rules</a:t>
            </a:r>
          </a:p>
        </p:txBody>
      </p:sp>
      <p:sp>
        <p:nvSpPr>
          <p:cNvPr id="3" name="Subtitle 2"/>
          <p:cNvSpPr>
            <a:spLocks noGrp="1"/>
          </p:cNvSpPr>
          <p:nvPr>
            <p:ph type="subTitle" idx="12"/>
          </p:nvPr>
        </p:nvSpPr>
        <p:spPr/>
        <p:txBody>
          <a:bodyPr/>
          <a:lstStyle/>
          <a:p>
            <a:r>
              <a:rPr lang="en-US" dirty="0"/>
              <a:t>(Optional)</a:t>
            </a:r>
          </a:p>
        </p:txBody>
      </p:sp>
      <p:pic>
        <p:nvPicPr>
          <p:cNvPr id="7" name="Picture 6">
            <a:extLst>
              <a:ext uri="{FF2B5EF4-FFF2-40B4-BE49-F238E27FC236}">
                <a16:creationId xmlns:a16="http://schemas.microsoft.com/office/drawing/2014/main" id="{82A1D56D-928D-F044-A5F3-6D234A6A5ACF}"/>
              </a:ext>
            </a:extLst>
          </p:cNvPr>
          <p:cNvPicPr>
            <a:picLocks noChangeAspect="1"/>
          </p:cNvPicPr>
          <p:nvPr/>
        </p:nvPicPr>
        <p:blipFill>
          <a:blip r:embed="rId3"/>
          <a:stretch>
            <a:fillRect/>
          </a:stretch>
        </p:blipFill>
        <p:spPr>
          <a:xfrm>
            <a:off x="992957" y="1289499"/>
            <a:ext cx="10256364" cy="4963739"/>
          </a:xfrm>
          <a:prstGeom prst="rect">
            <a:avLst/>
          </a:prstGeom>
        </p:spPr>
      </p:pic>
    </p:spTree>
    <p:extLst>
      <p:ext uri="{BB962C8B-B14F-4D97-AF65-F5344CB8AC3E}">
        <p14:creationId xmlns:p14="http://schemas.microsoft.com/office/powerpoint/2010/main" val="112440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Admin Account</a:t>
            </a:r>
          </a:p>
        </p:txBody>
      </p:sp>
      <p:sp>
        <p:nvSpPr>
          <p:cNvPr id="3" name="Subtitle 2"/>
          <p:cNvSpPr>
            <a:spLocks noGrp="1"/>
          </p:cNvSpPr>
          <p:nvPr>
            <p:ph type="body" idx="1"/>
          </p:nvPr>
        </p:nvSpPr>
        <p:spPr/>
        <p:txBody>
          <a:bodyPr/>
          <a:lstStyle/>
          <a:p>
            <a:r>
              <a:rPr lang="en-US" dirty="0"/>
              <a:t>This account should be protected with MFA once you have finished adding the user</a:t>
            </a:r>
          </a:p>
        </p:txBody>
      </p:sp>
      <p:sp>
        <p:nvSpPr>
          <p:cNvPr id="4" name="Text Placeholder 3">
            <a:extLst>
              <a:ext uri="{FF2B5EF4-FFF2-40B4-BE49-F238E27FC236}">
                <a16:creationId xmlns:a16="http://schemas.microsoft.com/office/drawing/2014/main" id="{3C4AB0D2-E903-704F-8374-F60993FD6C4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2774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879835" y="1018094"/>
            <a:ext cx="10533669" cy="5275225"/>
          </a:xfrm>
          <a:prstGeom prst="rect">
            <a:avLst/>
          </a:prstGeom>
        </p:spPr>
      </p:pic>
      <p:sp>
        <p:nvSpPr>
          <p:cNvPr id="2" name="Content Placeholder 1">
            <a:extLst>
              <a:ext uri="{FF2B5EF4-FFF2-40B4-BE49-F238E27FC236}">
                <a16:creationId xmlns:a16="http://schemas.microsoft.com/office/drawing/2014/main" id="{17EC0C6D-C2ED-954E-9219-416E85C55C4F}"/>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SQS for Config</a:t>
            </a:r>
          </a:p>
        </p:txBody>
      </p:sp>
      <p:sp>
        <p:nvSpPr>
          <p:cNvPr id="4" name="Subtitle 3">
            <a:extLst>
              <a:ext uri="{FF2B5EF4-FFF2-40B4-BE49-F238E27FC236}">
                <a16:creationId xmlns:a16="http://schemas.microsoft.com/office/drawing/2014/main" id="{E1553304-6CF7-BB4E-AA25-16F9545FB8D5}"/>
              </a:ext>
            </a:extLst>
          </p:cNvPr>
          <p:cNvSpPr>
            <a:spLocks noGrp="1"/>
          </p:cNvSpPr>
          <p:nvPr>
            <p:ph type="subTitle" idx="12"/>
          </p:nvPr>
        </p:nvSpPr>
        <p:spPr/>
        <p:txBody>
          <a:bodyPr/>
          <a:lstStyle/>
          <a:p>
            <a:endParaRPr lang="en-US"/>
          </a:p>
        </p:txBody>
      </p:sp>
      <p:cxnSp>
        <p:nvCxnSpPr>
          <p:cNvPr id="6" name="Straight Arrow Connector 5"/>
          <p:cNvCxnSpPr>
            <a:cxnSpLocks/>
          </p:cNvCxnSpPr>
          <p:nvPr/>
        </p:nvCxnSpPr>
        <p:spPr>
          <a:xfrm flipH="1">
            <a:off x="6812438" y="3347804"/>
            <a:ext cx="3161020" cy="204432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4116" y="2998034"/>
            <a:ext cx="1891543" cy="492443"/>
          </a:xfrm>
          <a:prstGeom prst="rect">
            <a:avLst/>
          </a:prstGeom>
          <a:noFill/>
        </p:spPr>
        <p:txBody>
          <a:bodyPr wrap="none" lIns="0" tIns="0" rIns="0" bIns="0" rtlCol="0">
            <a:spAutoFit/>
          </a:bodyPr>
          <a:lstStyle/>
          <a:p>
            <a:r>
              <a:rPr lang="en-US" sz="3200"/>
              <a:t>Click Here</a:t>
            </a:r>
            <a:endParaRPr lang="en-US" sz="3200" dirty="0"/>
          </a:p>
        </p:txBody>
      </p:sp>
    </p:spTree>
    <p:extLst>
      <p:ext uri="{BB962C8B-B14F-4D97-AF65-F5344CB8AC3E}">
        <p14:creationId xmlns:p14="http://schemas.microsoft.com/office/powerpoint/2010/main" val="39174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24D39E-56A5-6143-84E9-B6892DE1F2AC}"/>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Create SQS Queue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5" name="Straight Arrow Connector 4"/>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FFFE8D1-CAE4-2244-AAA8-18F1C40F2709}"/>
              </a:ext>
            </a:extLst>
          </p:cNvPr>
          <p:cNvPicPr>
            <a:picLocks noChangeAspect="1"/>
          </p:cNvPicPr>
          <p:nvPr/>
        </p:nvPicPr>
        <p:blipFill>
          <a:blip r:embed="rId4"/>
          <a:stretch>
            <a:fillRect/>
          </a:stretch>
        </p:blipFill>
        <p:spPr>
          <a:xfrm>
            <a:off x="1643373" y="1262522"/>
            <a:ext cx="9265887" cy="4177161"/>
          </a:xfrm>
          <a:prstGeom prst="rect">
            <a:avLst/>
          </a:prstGeom>
        </p:spPr>
      </p:pic>
    </p:spTree>
    <p:extLst>
      <p:ext uri="{BB962C8B-B14F-4D97-AF65-F5344CB8AC3E}">
        <p14:creationId xmlns:p14="http://schemas.microsoft.com/office/powerpoint/2010/main" val="205710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6467AA-849E-7247-B605-B3A95B89AAD3}"/>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Subscribe SQS to SNS Topic</a:t>
            </a:r>
          </a:p>
        </p:txBody>
      </p:sp>
      <p:pic>
        <p:nvPicPr>
          <p:cNvPr id="8" name="Picture 7">
            <a:extLst>
              <a:ext uri="{FF2B5EF4-FFF2-40B4-BE49-F238E27FC236}">
                <a16:creationId xmlns:a16="http://schemas.microsoft.com/office/drawing/2014/main" id="{D899E34A-E4B5-8C4F-9067-43F0BC26E804}"/>
              </a:ext>
            </a:extLst>
          </p:cNvPr>
          <p:cNvPicPr>
            <a:picLocks noChangeAspect="1"/>
          </p:cNvPicPr>
          <p:nvPr/>
        </p:nvPicPr>
        <p:blipFill>
          <a:blip r:embed="rId3"/>
          <a:stretch>
            <a:fillRect/>
          </a:stretch>
        </p:blipFill>
        <p:spPr>
          <a:xfrm>
            <a:off x="223016" y="1222003"/>
            <a:ext cx="6326945" cy="4601415"/>
          </a:xfrm>
          <a:prstGeom prst="rect">
            <a:avLst/>
          </a:prstGeom>
        </p:spPr>
      </p:pic>
      <p:pic>
        <p:nvPicPr>
          <p:cNvPr id="9" name="Picture 8">
            <a:extLst>
              <a:ext uri="{FF2B5EF4-FFF2-40B4-BE49-F238E27FC236}">
                <a16:creationId xmlns:a16="http://schemas.microsoft.com/office/drawing/2014/main" id="{0847B9E6-611C-9040-8F5C-08AD07942042}"/>
              </a:ext>
            </a:extLst>
          </p:cNvPr>
          <p:cNvPicPr>
            <a:picLocks noChangeAspect="1"/>
          </p:cNvPicPr>
          <p:nvPr/>
        </p:nvPicPr>
        <p:blipFill>
          <a:blip r:embed="rId4"/>
          <a:stretch>
            <a:fillRect/>
          </a:stretch>
        </p:blipFill>
        <p:spPr>
          <a:xfrm>
            <a:off x="6549960" y="3364171"/>
            <a:ext cx="5530392" cy="2526645"/>
          </a:xfrm>
          <a:prstGeom prst="rect">
            <a:avLst/>
          </a:prstGeom>
        </p:spPr>
      </p:pic>
    </p:spTree>
    <p:extLst>
      <p:ext uri="{BB962C8B-B14F-4D97-AF65-F5344CB8AC3E}">
        <p14:creationId xmlns:p14="http://schemas.microsoft.com/office/powerpoint/2010/main" val="170915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E98DFC-91EF-D84D-BEE5-F50A39E3F4F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dead letter queue (</a:t>
            </a:r>
            <a:r>
              <a:rPr lang="en-US" dirty="0" err="1"/>
              <a:t>config-dlq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EC7D047-EAFE-C347-940E-6ACE6FF7900A}"/>
              </a:ext>
            </a:extLst>
          </p:cNvPr>
          <p:cNvPicPr>
            <a:picLocks noChangeAspect="1"/>
          </p:cNvPicPr>
          <p:nvPr/>
        </p:nvPicPr>
        <p:blipFill>
          <a:blip r:embed="rId4"/>
          <a:stretch>
            <a:fillRect/>
          </a:stretch>
        </p:blipFill>
        <p:spPr>
          <a:xfrm>
            <a:off x="0" y="1954829"/>
            <a:ext cx="12192000" cy="2948343"/>
          </a:xfrm>
          <a:prstGeom prst="rect">
            <a:avLst/>
          </a:prstGeom>
        </p:spPr>
      </p:pic>
    </p:spTree>
    <p:extLst>
      <p:ext uri="{BB962C8B-B14F-4D97-AF65-F5344CB8AC3E}">
        <p14:creationId xmlns:p14="http://schemas.microsoft.com/office/powerpoint/2010/main" val="290255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5B12F5-6624-A043-95B1-1FD750BBD4D2}"/>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a:t>
            </a:r>
            <a:r>
              <a:rPr lang="en-US" dirty="0" err="1"/>
              <a:t>config</a:t>
            </a:r>
            <a:r>
              <a:rPr lang="en-US" dirty="0"/>
              <a:t> queue to send to </a:t>
            </a:r>
            <a:r>
              <a:rPr lang="en-US" dirty="0" err="1"/>
              <a:t>config-dlq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8A42E2D7-6D6C-BF48-9071-7FB8F5C72192}"/>
              </a:ext>
            </a:extLst>
          </p:cNvPr>
          <p:cNvPicPr>
            <a:picLocks noChangeAspect="1"/>
          </p:cNvPicPr>
          <p:nvPr/>
        </p:nvPicPr>
        <p:blipFill>
          <a:blip r:embed="rId3"/>
          <a:stretch>
            <a:fillRect/>
          </a:stretch>
        </p:blipFill>
        <p:spPr>
          <a:xfrm>
            <a:off x="1" y="1721963"/>
            <a:ext cx="6489896" cy="4074563"/>
          </a:xfrm>
          <a:prstGeom prst="rect">
            <a:avLst/>
          </a:prstGeom>
        </p:spPr>
      </p:pic>
      <p:pic>
        <p:nvPicPr>
          <p:cNvPr id="7" name="Picture 6">
            <a:extLst>
              <a:ext uri="{FF2B5EF4-FFF2-40B4-BE49-F238E27FC236}">
                <a16:creationId xmlns:a16="http://schemas.microsoft.com/office/drawing/2014/main" id="{7B91968D-A04F-6D47-8943-4CEC6C31399A}"/>
              </a:ext>
            </a:extLst>
          </p:cNvPr>
          <p:cNvPicPr>
            <a:picLocks noChangeAspect="1"/>
          </p:cNvPicPr>
          <p:nvPr/>
        </p:nvPicPr>
        <p:blipFill>
          <a:blip r:embed="rId4"/>
          <a:stretch>
            <a:fillRect/>
          </a:stretch>
        </p:blipFill>
        <p:spPr>
          <a:xfrm>
            <a:off x="7022937" y="1608842"/>
            <a:ext cx="4218608" cy="4468125"/>
          </a:xfrm>
          <a:prstGeom prst="rect">
            <a:avLst/>
          </a:prstGeom>
        </p:spPr>
      </p:pic>
    </p:spTree>
    <p:extLst>
      <p:ext uri="{BB962C8B-B14F-4D97-AF65-F5344CB8AC3E}">
        <p14:creationId xmlns:p14="http://schemas.microsoft.com/office/powerpoint/2010/main" val="334620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AWS CloudTrail</a:t>
            </a:r>
          </a:p>
        </p:txBody>
      </p:sp>
      <p:sp>
        <p:nvSpPr>
          <p:cNvPr id="6" name="Subtitle 5"/>
          <p:cNvSpPr>
            <a:spLocks noGrp="1"/>
          </p:cNvSpPr>
          <p:nvPr>
            <p:ph type="body" idx="1"/>
          </p:nvPr>
        </p:nvSpPr>
        <p:spPr/>
        <p:txBody>
          <a:bodyPr/>
          <a:lstStyle/>
          <a:p>
            <a:r>
              <a:rPr lang="en-US" dirty="0"/>
              <a:t>Collect API calls from your AWS deployment</a:t>
            </a:r>
          </a:p>
        </p:txBody>
      </p:sp>
      <p:sp>
        <p:nvSpPr>
          <p:cNvPr id="2" name="Text Placeholder 1">
            <a:extLst>
              <a:ext uri="{FF2B5EF4-FFF2-40B4-BE49-F238E27FC236}">
                <a16:creationId xmlns:a16="http://schemas.microsoft.com/office/drawing/2014/main" id="{E11AC21A-2FD3-474C-96E1-C17FD4F498F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0841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chemeClr val="tx1"/>
                </a:solidFill>
              </a:rPr>
              <a:t>Enable AWS CloudTrail Service</a:t>
            </a:r>
          </a:p>
          <a:p>
            <a:r>
              <a:rPr lang="en-US" dirty="0">
                <a:solidFill>
                  <a:schemeClr val="tx1"/>
                </a:solidFill>
              </a:rPr>
              <a:t>Name CloudTrail</a:t>
            </a:r>
          </a:p>
          <a:p>
            <a:r>
              <a:rPr lang="en-US" dirty="0">
                <a:solidFill>
                  <a:schemeClr val="tx1"/>
                </a:solidFill>
              </a:rPr>
              <a:t>Setup CloudTrail Events to go to SNS topic (</a:t>
            </a:r>
            <a:r>
              <a:rPr lang="en-US" dirty="0" err="1">
                <a:solidFill>
                  <a:schemeClr val="tx1"/>
                </a:solidFill>
              </a:rPr>
              <a:t>cloudtrail</a:t>
            </a:r>
            <a:r>
              <a:rPr lang="en-US" dirty="0">
                <a:solidFill>
                  <a:schemeClr val="tx1"/>
                </a:solidFill>
              </a:rPr>
              <a:t>-topic)[default]</a:t>
            </a:r>
          </a:p>
          <a:p>
            <a:r>
              <a:rPr lang="en-US" dirty="0"/>
              <a:t>Setup </a:t>
            </a:r>
            <a:r>
              <a:rPr lang="en-US" dirty="0">
                <a:solidFill>
                  <a:schemeClr val="tx1"/>
                </a:solidFill>
              </a:rPr>
              <a:t>S3 bucket (</a:t>
            </a:r>
            <a:r>
              <a:rPr lang="en-US" dirty="0" err="1">
                <a:solidFill>
                  <a:schemeClr val="tx1"/>
                </a:solidFill>
              </a:rPr>
              <a:t>splunk-cloudtrail</a:t>
            </a:r>
            <a:r>
              <a:rPr lang="en-US" dirty="0">
                <a:solidFill>
                  <a:schemeClr val="tx1"/>
                </a:solidFill>
              </a:rPr>
              <a:t>-&lt;</a:t>
            </a:r>
            <a:r>
              <a:rPr lang="en-US" dirty="0" err="1">
                <a:solidFill>
                  <a:schemeClr val="tx1"/>
                </a:solidFill>
              </a:rPr>
              <a:t>unique_ID</a:t>
            </a:r>
            <a:r>
              <a:rPr lang="en-US" dirty="0">
                <a:solidFill>
                  <a:schemeClr val="tx1"/>
                </a:solidFill>
              </a:rPr>
              <a:t>&gt;)[default]</a:t>
            </a:r>
          </a:p>
          <a:p>
            <a:r>
              <a:rPr lang="en-US" dirty="0"/>
              <a:t>Subscribe SQS to newly created SNS topic (</a:t>
            </a:r>
            <a:r>
              <a:rPr lang="en-US" dirty="0" err="1"/>
              <a:t>cloudtrail</a:t>
            </a:r>
            <a:r>
              <a:rPr lang="en-US" dirty="0"/>
              <a:t>)</a:t>
            </a:r>
          </a:p>
          <a:p>
            <a:pPr lvl="1"/>
            <a:r>
              <a:rPr lang="en-US" dirty="0">
                <a:solidFill>
                  <a:schemeClr val="tx1"/>
                </a:solidFill>
              </a:rPr>
              <a:t>For SQS-based S3 inputs, create a “dead letter queue” called </a:t>
            </a:r>
            <a:r>
              <a:rPr lang="en-US" dirty="0" err="1">
                <a:solidFill>
                  <a:schemeClr val="tx1"/>
                </a:solidFill>
              </a:rPr>
              <a:t>cloudtrail-dlq</a:t>
            </a:r>
            <a:r>
              <a:rPr lang="en-US" dirty="0">
                <a:solidFill>
                  <a:schemeClr val="tx1"/>
                </a:solidFill>
              </a:rPr>
              <a:t> </a:t>
            </a:r>
          </a:p>
          <a:p>
            <a:pPr lvl="1"/>
            <a:r>
              <a:rPr lang="en-US" dirty="0">
                <a:solidFill>
                  <a:schemeClr val="tx1"/>
                </a:solidFill>
              </a:rPr>
              <a:t>Assign the “dead letter queue” to the newly created </a:t>
            </a:r>
            <a:r>
              <a:rPr lang="en-US" dirty="0" err="1">
                <a:solidFill>
                  <a:schemeClr val="tx1"/>
                </a:solidFill>
              </a:rPr>
              <a:t>cloudtrail</a:t>
            </a:r>
            <a:r>
              <a:rPr lang="en-US" dirty="0">
                <a:solidFill>
                  <a:schemeClr val="tx1"/>
                </a:solidFill>
              </a:rPr>
              <a:t> SQS</a:t>
            </a:r>
          </a:p>
          <a:p>
            <a:endParaRPr lang="en-US" dirty="0">
              <a:solidFill>
                <a:schemeClr val="tx1"/>
              </a:solidFill>
            </a:endParaRPr>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254374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7712" y="1281113"/>
            <a:ext cx="5356577" cy="4622800"/>
          </a:xfrm>
        </p:spPr>
      </p:pic>
      <p:sp>
        <p:nvSpPr>
          <p:cNvPr id="3" name="Title 2"/>
          <p:cNvSpPr>
            <a:spLocks noGrp="1"/>
          </p:cNvSpPr>
          <p:nvPr>
            <p:ph type="title"/>
          </p:nvPr>
        </p:nvSpPr>
        <p:spPr/>
        <p:txBody>
          <a:bodyPr/>
          <a:lstStyle/>
          <a:p>
            <a:r>
              <a:rPr lang="en-US" dirty="0"/>
              <a:t>CloudTrail Data Collect Architecture Overview</a:t>
            </a:r>
          </a:p>
        </p:txBody>
      </p:sp>
      <p:sp>
        <p:nvSpPr>
          <p:cNvPr id="2" name="Subtitle 1">
            <a:extLst>
              <a:ext uri="{FF2B5EF4-FFF2-40B4-BE49-F238E27FC236}">
                <a16:creationId xmlns:a16="http://schemas.microsoft.com/office/drawing/2014/main" id="{066319AD-DE3D-924E-8FBB-31B040324C1C}"/>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25373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5624E5-92DE-3F4A-AD27-BD41E3C771BB}"/>
              </a:ext>
            </a:extLst>
          </p:cNvPr>
          <p:cNvPicPr>
            <a:picLocks noChangeAspect="1"/>
          </p:cNvPicPr>
          <p:nvPr/>
        </p:nvPicPr>
        <p:blipFill>
          <a:blip r:embed="rId3"/>
          <a:stretch>
            <a:fillRect/>
          </a:stretch>
        </p:blipFill>
        <p:spPr>
          <a:xfrm>
            <a:off x="860982" y="1280629"/>
            <a:ext cx="9948421" cy="4971575"/>
          </a:xfrm>
          <a:prstGeom prst="rect">
            <a:avLst/>
          </a:prstGeom>
        </p:spPr>
      </p:pic>
      <p:sp>
        <p:nvSpPr>
          <p:cNvPr id="2" name="Content Placeholder 1">
            <a:extLst>
              <a:ext uri="{FF2B5EF4-FFF2-40B4-BE49-F238E27FC236}">
                <a16:creationId xmlns:a16="http://schemas.microsoft.com/office/drawing/2014/main" id="{D1F7D8CD-B020-6642-B8B5-B6F19B14B201}"/>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CloudTrail</a:t>
            </a:r>
          </a:p>
        </p:txBody>
      </p:sp>
      <p:sp>
        <p:nvSpPr>
          <p:cNvPr id="4" name="Subtitle 3"/>
          <p:cNvSpPr>
            <a:spLocks noGrp="1"/>
          </p:cNvSpPr>
          <p:nvPr>
            <p:ph type="subTitle" idx="12"/>
          </p:nvPr>
        </p:nvSpPr>
        <p:spPr/>
        <p:txBody>
          <a:bodyPr/>
          <a:lstStyle/>
          <a:p>
            <a:r>
              <a:rPr lang="en-US" dirty="0"/>
              <a:t>Management Tools -&gt; CloudTrail</a:t>
            </a:r>
          </a:p>
        </p:txBody>
      </p:sp>
      <p:cxnSp>
        <p:nvCxnSpPr>
          <p:cNvPr id="6" name="Straight Arrow Connector 5"/>
          <p:cNvCxnSpPr>
            <a:cxnSpLocks/>
          </p:cNvCxnSpPr>
          <p:nvPr/>
        </p:nvCxnSpPr>
        <p:spPr>
          <a:xfrm>
            <a:off x="1290919" y="3263154"/>
            <a:ext cx="3057980" cy="28132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409356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473200" y="1281113"/>
            <a:ext cx="9245600" cy="4622800"/>
          </a:xfrm>
        </p:spPr>
      </p:pic>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solidFill>
                  <a:schemeClr val="tx1"/>
                </a:solidFill>
              </a:rPr>
              <a:t>Enable AWS CloudTrail Service</a:t>
            </a:r>
          </a:p>
        </p:txBody>
      </p:sp>
    </p:spTree>
    <p:extLst>
      <p:ext uri="{BB962C8B-B14F-4D97-AF65-F5344CB8AC3E}">
        <p14:creationId xmlns:p14="http://schemas.microsoft.com/office/powerpoint/2010/main" val="422603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AF00EB0-1783-4A40-B842-0A2A7FB74ADA}"/>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IAM Roles, Users</a:t>
            </a:r>
          </a:p>
        </p:txBody>
      </p:sp>
      <p:sp>
        <p:nvSpPr>
          <p:cNvPr id="4" name="Subtitle 3"/>
          <p:cNvSpPr>
            <a:spLocks noGrp="1"/>
          </p:cNvSpPr>
          <p:nvPr>
            <p:ph type="subTitle" idx="12"/>
          </p:nvPr>
        </p:nvSpPr>
        <p:spPr/>
        <p:txBody>
          <a:bodyPr/>
          <a:lstStyle/>
          <a:p>
            <a:r>
              <a:rPr lang="en-US" dirty="0"/>
              <a:t>Security, Identity &amp; Compliance -&gt; IAM</a:t>
            </a:r>
          </a:p>
        </p:txBody>
      </p:sp>
      <p:sp>
        <p:nvSpPr>
          <p:cNvPr id="9" name="TextBox 8"/>
          <p:cNvSpPr txBox="1"/>
          <p:nvPr/>
        </p:nvSpPr>
        <p:spPr>
          <a:xfrm flipH="1">
            <a:off x="143435" y="2519699"/>
            <a:ext cx="2151531" cy="492443"/>
          </a:xfrm>
          <a:prstGeom prst="rect">
            <a:avLst/>
          </a:prstGeom>
          <a:noFill/>
        </p:spPr>
        <p:txBody>
          <a:bodyPr wrap="square" lIns="0" tIns="0" rIns="0" bIns="0" rtlCol="0">
            <a:spAutoFit/>
          </a:bodyPr>
          <a:lstStyle/>
          <a:p>
            <a:r>
              <a:rPr lang="en-US" sz="3200" dirty="0"/>
              <a:t>Click Here</a:t>
            </a:r>
          </a:p>
        </p:txBody>
      </p:sp>
      <p:pic>
        <p:nvPicPr>
          <p:cNvPr id="8" name="Picture 7">
            <a:extLst>
              <a:ext uri="{FF2B5EF4-FFF2-40B4-BE49-F238E27FC236}">
                <a16:creationId xmlns:a16="http://schemas.microsoft.com/office/drawing/2014/main" id="{440E8EF9-72DB-384E-96FE-EB27DC47A791}"/>
              </a:ext>
            </a:extLst>
          </p:cNvPr>
          <p:cNvPicPr>
            <a:picLocks noChangeAspect="1"/>
          </p:cNvPicPr>
          <p:nvPr/>
        </p:nvPicPr>
        <p:blipFill>
          <a:blip r:embed="rId3"/>
          <a:stretch>
            <a:fillRect/>
          </a:stretch>
        </p:blipFill>
        <p:spPr>
          <a:xfrm>
            <a:off x="1981729" y="1370029"/>
            <a:ext cx="10039063" cy="4939647"/>
          </a:xfrm>
          <a:prstGeom prst="rect">
            <a:avLst/>
          </a:prstGeom>
        </p:spPr>
      </p:pic>
      <p:cxnSp>
        <p:nvCxnSpPr>
          <p:cNvPr id="7" name="Straight Arrow Connector 6"/>
          <p:cNvCxnSpPr>
            <a:cxnSpLocks/>
          </p:cNvCxnSpPr>
          <p:nvPr/>
        </p:nvCxnSpPr>
        <p:spPr>
          <a:xfrm>
            <a:off x="1577789" y="3012142"/>
            <a:ext cx="3889759" cy="197778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85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79F0-3772-1546-B69C-64AC522C6EBF}"/>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Name CloudTrail Enable Resources / Regions</a:t>
            </a:r>
          </a:p>
        </p:txBody>
      </p:sp>
      <p:pic>
        <p:nvPicPr>
          <p:cNvPr id="7" name="Picture 6">
            <a:extLst>
              <a:ext uri="{FF2B5EF4-FFF2-40B4-BE49-F238E27FC236}">
                <a16:creationId xmlns:a16="http://schemas.microsoft.com/office/drawing/2014/main" id="{85C9AD4B-50AB-0840-B5F1-9E47F56697B0}"/>
              </a:ext>
            </a:extLst>
          </p:cNvPr>
          <p:cNvPicPr>
            <a:picLocks noChangeAspect="1"/>
          </p:cNvPicPr>
          <p:nvPr/>
        </p:nvPicPr>
        <p:blipFill>
          <a:blip r:embed="rId3"/>
          <a:stretch>
            <a:fillRect/>
          </a:stretch>
        </p:blipFill>
        <p:spPr>
          <a:xfrm>
            <a:off x="0" y="1787098"/>
            <a:ext cx="12192000" cy="3283805"/>
          </a:xfrm>
          <a:prstGeom prst="rect">
            <a:avLst/>
          </a:prstGeom>
        </p:spPr>
      </p:pic>
    </p:spTree>
    <p:extLst>
      <p:ext uri="{BB962C8B-B14F-4D97-AF65-F5344CB8AC3E}">
        <p14:creationId xmlns:p14="http://schemas.microsoft.com/office/powerpoint/2010/main" val="22853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1CA61-B2C8-9049-A316-F33F9A7DF52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Setup SNS Topic and S3 bucket</a:t>
            </a:r>
          </a:p>
        </p:txBody>
      </p:sp>
      <p:pic>
        <p:nvPicPr>
          <p:cNvPr id="7" name="Picture 6">
            <a:extLst>
              <a:ext uri="{FF2B5EF4-FFF2-40B4-BE49-F238E27FC236}">
                <a16:creationId xmlns:a16="http://schemas.microsoft.com/office/drawing/2014/main" id="{CD2023FB-4F0E-0A4D-8AFF-9655B8584570}"/>
              </a:ext>
            </a:extLst>
          </p:cNvPr>
          <p:cNvPicPr>
            <a:picLocks noChangeAspect="1"/>
          </p:cNvPicPr>
          <p:nvPr/>
        </p:nvPicPr>
        <p:blipFill>
          <a:blip r:embed="rId3"/>
          <a:stretch>
            <a:fillRect/>
          </a:stretch>
        </p:blipFill>
        <p:spPr>
          <a:xfrm>
            <a:off x="1558565" y="1280628"/>
            <a:ext cx="9451943" cy="4996712"/>
          </a:xfrm>
          <a:prstGeom prst="rect">
            <a:avLst/>
          </a:prstGeom>
        </p:spPr>
      </p:pic>
    </p:spTree>
    <p:extLst>
      <p:ext uri="{BB962C8B-B14F-4D97-AF65-F5344CB8AC3E}">
        <p14:creationId xmlns:p14="http://schemas.microsoft.com/office/powerpoint/2010/main" val="212073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879835" y="1018094"/>
            <a:ext cx="10533669" cy="5275225"/>
          </a:xfrm>
          <a:prstGeom prst="rect">
            <a:avLst/>
          </a:prstGeom>
        </p:spPr>
      </p:pic>
      <p:sp>
        <p:nvSpPr>
          <p:cNvPr id="2" name="Content Placeholder 1">
            <a:extLst>
              <a:ext uri="{FF2B5EF4-FFF2-40B4-BE49-F238E27FC236}">
                <a16:creationId xmlns:a16="http://schemas.microsoft.com/office/drawing/2014/main" id="{153BCF0E-7D09-4142-BCB6-18837D28044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SQS for CloudTrail</a:t>
            </a:r>
          </a:p>
        </p:txBody>
      </p:sp>
      <p:sp>
        <p:nvSpPr>
          <p:cNvPr id="4" name="Subtitle 3">
            <a:extLst>
              <a:ext uri="{FF2B5EF4-FFF2-40B4-BE49-F238E27FC236}">
                <a16:creationId xmlns:a16="http://schemas.microsoft.com/office/drawing/2014/main" id="{C955F986-F355-A946-B208-9AB3A0DA8F84}"/>
              </a:ext>
            </a:extLst>
          </p:cNvPr>
          <p:cNvSpPr>
            <a:spLocks noGrp="1"/>
          </p:cNvSpPr>
          <p:nvPr>
            <p:ph type="subTitle" idx="12"/>
          </p:nvPr>
        </p:nvSpPr>
        <p:spPr/>
        <p:txBody>
          <a:bodyPr/>
          <a:lstStyle/>
          <a:p>
            <a:endParaRPr lang="en-US"/>
          </a:p>
        </p:txBody>
      </p:sp>
      <p:cxnSp>
        <p:nvCxnSpPr>
          <p:cNvPr id="6" name="Straight Arrow Connector 5"/>
          <p:cNvCxnSpPr>
            <a:cxnSpLocks/>
          </p:cNvCxnSpPr>
          <p:nvPr/>
        </p:nvCxnSpPr>
        <p:spPr>
          <a:xfrm flipH="1">
            <a:off x="6812438" y="3347804"/>
            <a:ext cx="3161020" cy="204432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4116" y="2998034"/>
            <a:ext cx="1891543" cy="492443"/>
          </a:xfrm>
          <a:prstGeom prst="rect">
            <a:avLst/>
          </a:prstGeom>
          <a:noFill/>
        </p:spPr>
        <p:txBody>
          <a:bodyPr wrap="none" lIns="0" tIns="0" rIns="0" bIns="0" rtlCol="0">
            <a:spAutoFit/>
          </a:bodyPr>
          <a:lstStyle/>
          <a:p>
            <a:r>
              <a:rPr lang="en-US" sz="3200"/>
              <a:t>Click Here</a:t>
            </a:r>
            <a:endParaRPr lang="en-US" sz="3200" dirty="0"/>
          </a:p>
        </p:txBody>
      </p:sp>
    </p:spTree>
    <p:extLst>
      <p:ext uri="{BB962C8B-B14F-4D97-AF65-F5344CB8AC3E}">
        <p14:creationId xmlns:p14="http://schemas.microsoft.com/office/powerpoint/2010/main" val="301095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4A91D0-F837-D04F-B009-931321D47EF4}"/>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SQS queue (</a:t>
            </a:r>
            <a:r>
              <a:rPr lang="en-US" dirty="0" err="1"/>
              <a:t>cloudtrail</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0A6B614-086A-AA4F-9676-FC97E367C85A}"/>
              </a:ext>
            </a:extLst>
          </p:cNvPr>
          <p:cNvPicPr>
            <a:picLocks noChangeAspect="1"/>
          </p:cNvPicPr>
          <p:nvPr/>
        </p:nvPicPr>
        <p:blipFill>
          <a:blip r:embed="rId4"/>
          <a:stretch>
            <a:fillRect/>
          </a:stretch>
        </p:blipFill>
        <p:spPr>
          <a:xfrm>
            <a:off x="0" y="1953289"/>
            <a:ext cx="12192000" cy="2951423"/>
          </a:xfrm>
          <a:prstGeom prst="rect">
            <a:avLst/>
          </a:prstGeom>
        </p:spPr>
      </p:pic>
    </p:spTree>
    <p:extLst>
      <p:ext uri="{BB962C8B-B14F-4D97-AF65-F5344CB8AC3E}">
        <p14:creationId xmlns:p14="http://schemas.microsoft.com/office/powerpoint/2010/main" val="60409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CBE7FD-BEF8-CD45-A1D7-97977C1BB708}"/>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Subscribe SNS to newly created SQS queue(</a:t>
            </a:r>
            <a:r>
              <a:rPr lang="en-US" dirty="0" err="1"/>
              <a:t>cloudtrail</a:t>
            </a:r>
            <a:r>
              <a:rPr lang="en-US" dirty="0"/>
              <a:t>)</a:t>
            </a:r>
            <a:endParaRPr lang="en-US" dirty="0">
              <a:solidFill>
                <a:schemeClr val="tx1"/>
              </a:solidFill>
            </a:endParaRPr>
          </a:p>
        </p:txBody>
      </p:sp>
      <p:pic>
        <p:nvPicPr>
          <p:cNvPr id="6" name="Picture 5">
            <a:extLst>
              <a:ext uri="{FF2B5EF4-FFF2-40B4-BE49-F238E27FC236}">
                <a16:creationId xmlns:a16="http://schemas.microsoft.com/office/drawing/2014/main" id="{1F9D7DE6-724F-2748-AC9F-614C1EBC34CA}"/>
              </a:ext>
            </a:extLst>
          </p:cNvPr>
          <p:cNvPicPr>
            <a:picLocks noChangeAspect="1"/>
          </p:cNvPicPr>
          <p:nvPr/>
        </p:nvPicPr>
        <p:blipFill>
          <a:blip r:embed="rId3"/>
          <a:stretch>
            <a:fillRect/>
          </a:stretch>
        </p:blipFill>
        <p:spPr>
          <a:xfrm>
            <a:off x="134595" y="1998483"/>
            <a:ext cx="5876232" cy="3719135"/>
          </a:xfrm>
          <a:prstGeom prst="rect">
            <a:avLst/>
          </a:prstGeom>
        </p:spPr>
      </p:pic>
      <p:pic>
        <p:nvPicPr>
          <p:cNvPr id="7" name="Picture 6">
            <a:extLst>
              <a:ext uri="{FF2B5EF4-FFF2-40B4-BE49-F238E27FC236}">
                <a16:creationId xmlns:a16="http://schemas.microsoft.com/office/drawing/2014/main" id="{F3DF7D48-B7EA-E24E-81FB-60FE4C2E76BD}"/>
              </a:ext>
            </a:extLst>
          </p:cNvPr>
          <p:cNvPicPr>
            <a:picLocks noChangeAspect="1"/>
          </p:cNvPicPr>
          <p:nvPr/>
        </p:nvPicPr>
        <p:blipFill>
          <a:blip r:embed="rId4"/>
          <a:stretch>
            <a:fillRect/>
          </a:stretch>
        </p:blipFill>
        <p:spPr>
          <a:xfrm>
            <a:off x="6261740" y="2721641"/>
            <a:ext cx="5779433" cy="2510671"/>
          </a:xfrm>
          <a:prstGeom prst="rect">
            <a:avLst/>
          </a:prstGeom>
        </p:spPr>
      </p:pic>
    </p:spTree>
    <p:extLst>
      <p:ext uri="{BB962C8B-B14F-4D97-AF65-F5344CB8AC3E}">
        <p14:creationId xmlns:p14="http://schemas.microsoft.com/office/powerpoint/2010/main" val="275938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DB107-0129-A347-89A1-8E2D284740E9}"/>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dead letter queue (</a:t>
            </a:r>
            <a:r>
              <a:rPr lang="en-US" dirty="0" err="1"/>
              <a:t>cloudtrail-dlq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CEBAB0-8D1F-5447-AF1A-CC9161851DD9}"/>
              </a:ext>
            </a:extLst>
          </p:cNvPr>
          <p:cNvPicPr>
            <a:picLocks noChangeAspect="1"/>
          </p:cNvPicPr>
          <p:nvPr/>
        </p:nvPicPr>
        <p:blipFill>
          <a:blip r:embed="rId4"/>
          <a:stretch>
            <a:fillRect/>
          </a:stretch>
        </p:blipFill>
        <p:spPr>
          <a:xfrm>
            <a:off x="0" y="1994648"/>
            <a:ext cx="12192000" cy="2868705"/>
          </a:xfrm>
          <a:prstGeom prst="rect">
            <a:avLst/>
          </a:prstGeom>
        </p:spPr>
      </p:pic>
    </p:spTree>
    <p:extLst>
      <p:ext uri="{BB962C8B-B14F-4D97-AF65-F5344CB8AC3E}">
        <p14:creationId xmlns:p14="http://schemas.microsoft.com/office/powerpoint/2010/main" val="205451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03256-6136-C748-824B-C303AC66447C}"/>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Configure </a:t>
            </a:r>
            <a:r>
              <a:rPr lang="en-US" dirty="0" err="1"/>
              <a:t>cloudtrail</a:t>
            </a:r>
            <a:r>
              <a:rPr lang="en-US" dirty="0"/>
              <a:t> queue to send to </a:t>
            </a:r>
            <a:r>
              <a:rPr lang="en-US" dirty="0" err="1"/>
              <a:t>cloudtrail-dlq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2D45DA82-A068-AB4A-962E-590DD3B4C8C4}"/>
              </a:ext>
            </a:extLst>
          </p:cNvPr>
          <p:cNvPicPr>
            <a:picLocks noChangeAspect="1"/>
          </p:cNvPicPr>
          <p:nvPr/>
        </p:nvPicPr>
        <p:blipFill>
          <a:blip r:embed="rId3"/>
          <a:stretch>
            <a:fillRect/>
          </a:stretch>
        </p:blipFill>
        <p:spPr>
          <a:xfrm>
            <a:off x="109205" y="1671687"/>
            <a:ext cx="5986795" cy="3789924"/>
          </a:xfrm>
          <a:prstGeom prst="rect">
            <a:avLst/>
          </a:prstGeom>
        </p:spPr>
      </p:pic>
      <p:pic>
        <p:nvPicPr>
          <p:cNvPr id="7" name="Picture 6">
            <a:extLst>
              <a:ext uri="{FF2B5EF4-FFF2-40B4-BE49-F238E27FC236}">
                <a16:creationId xmlns:a16="http://schemas.microsoft.com/office/drawing/2014/main" id="{779C8B24-0279-5642-A7AA-12368C5618D1}"/>
              </a:ext>
            </a:extLst>
          </p:cNvPr>
          <p:cNvPicPr>
            <a:picLocks noChangeAspect="1"/>
          </p:cNvPicPr>
          <p:nvPr/>
        </p:nvPicPr>
        <p:blipFill>
          <a:blip r:embed="rId4"/>
          <a:stretch>
            <a:fillRect/>
          </a:stretch>
        </p:blipFill>
        <p:spPr>
          <a:xfrm>
            <a:off x="6952040" y="1533427"/>
            <a:ext cx="4296720" cy="4545291"/>
          </a:xfrm>
          <a:prstGeom prst="rect">
            <a:avLst/>
          </a:prstGeom>
        </p:spPr>
      </p:pic>
    </p:spTree>
    <p:extLst>
      <p:ext uri="{BB962C8B-B14F-4D97-AF65-F5344CB8AC3E}">
        <p14:creationId xmlns:p14="http://schemas.microsoft.com/office/powerpoint/2010/main" val="56221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CloudWatch Logs</a:t>
            </a:r>
          </a:p>
        </p:txBody>
      </p:sp>
      <p:sp>
        <p:nvSpPr>
          <p:cNvPr id="3" name="Subtitle 2"/>
          <p:cNvSpPr>
            <a:spLocks noGrp="1"/>
          </p:cNvSpPr>
          <p:nvPr>
            <p:ph type="body" idx="1"/>
          </p:nvPr>
        </p:nvSpPr>
        <p:spPr/>
        <p:txBody>
          <a:bodyPr/>
          <a:lstStyle/>
          <a:p>
            <a:r>
              <a:rPr lang="en-US" dirty="0"/>
              <a:t>Collect VPC Flow Logs from your AWS deployment</a:t>
            </a:r>
          </a:p>
        </p:txBody>
      </p:sp>
      <p:sp>
        <p:nvSpPr>
          <p:cNvPr id="4" name="Text Placeholder 3">
            <a:extLst>
              <a:ext uri="{FF2B5EF4-FFF2-40B4-BE49-F238E27FC236}">
                <a16:creationId xmlns:a16="http://schemas.microsoft.com/office/drawing/2014/main" id="{B8A3D818-0F37-A146-B342-5206C3B6E8DE}"/>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90070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6063" y="1280629"/>
            <a:ext cx="6026930" cy="4623248"/>
          </a:xfrm>
        </p:spPr>
        <p:txBody>
          <a:bodyPr/>
          <a:lstStyle/>
          <a:p>
            <a:r>
              <a:rPr lang="en-US" dirty="0"/>
              <a:t>Setup CloudWatch Groups for your log collection</a:t>
            </a:r>
          </a:p>
          <a:p>
            <a:r>
              <a:rPr lang="en-US" dirty="0">
                <a:solidFill>
                  <a:schemeClr val="tx1"/>
                </a:solidFill>
              </a:rPr>
              <a:t>See VPC Flow Log section for creation of </a:t>
            </a:r>
            <a:r>
              <a:rPr lang="en-US" dirty="0" err="1">
                <a:solidFill>
                  <a:schemeClr val="tx1"/>
                </a:solidFill>
              </a:rPr>
              <a:t>VPCFlow</a:t>
            </a:r>
            <a:r>
              <a:rPr lang="en-US" dirty="0">
                <a:solidFill>
                  <a:schemeClr val="tx1"/>
                </a:solidFill>
              </a:rPr>
              <a:t> Log Group</a:t>
            </a:r>
          </a:p>
          <a:p>
            <a:r>
              <a:rPr lang="en-US" dirty="0"/>
              <a:t>Create Log Groups for </a:t>
            </a:r>
          </a:p>
          <a:p>
            <a:pPr lvl="1"/>
            <a:r>
              <a:rPr lang="en-US" dirty="0">
                <a:solidFill>
                  <a:schemeClr val="tx1"/>
                </a:solidFill>
              </a:rPr>
              <a:t>EC2 Agent Collector</a:t>
            </a:r>
          </a:p>
          <a:p>
            <a:pPr lvl="1"/>
            <a:r>
              <a:rPr lang="en-US" dirty="0">
                <a:solidFill>
                  <a:schemeClr val="tx1"/>
                </a:solidFill>
              </a:rPr>
              <a:t>ELB / ALB logs</a:t>
            </a:r>
          </a:p>
          <a:p>
            <a:pPr lvl="1"/>
            <a:r>
              <a:rPr lang="en-US" dirty="0">
                <a:solidFill>
                  <a:schemeClr val="tx1"/>
                </a:solidFill>
              </a:rPr>
              <a:t>Custom Application Logs</a:t>
            </a:r>
          </a:p>
          <a:p>
            <a:pPr lvl="1"/>
            <a:r>
              <a:rPr lang="en-US" dirty="0" err="1">
                <a:solidFill>
                  <a:schemeClr val="tx1"/>
                </a:solidFill>
              </a:rPr>
              <a:t>VPCFlow</a:t>
            </a:r>
            <a:r>
              <a:rPr lang="en-US" dirty="0">
                <a:solidFill>
                  <a:schemeClr val="tx1"/>
                </a:solidFill>
              </a:rPr>
              <a:t> Logs</a:t>
            </a:r>
          </a:p>
        </p:txBody>
      </p:sp>
      <p:sp>
        <p:nvSpPr>
          <p:cNvPr id="2" name="Title 1"/>
          <p:cNvSpPr>
            <a:spLocks noGrp="1"/>
          </p:cNvSpPr>
          <p:nvPr>
            <p:ph type="title"/>
          </p:nvPr>
        </p:nvSpPr>
        <p:spPr/>
        <p:txBody>
          <a:bodyPr/>
          <a:lstStyle/>
          <a:p>
            <a:r>
              <a:rPr lang="en-US" dirty="0"/>
              <a:t>AWS CloudWatch Setup</a:t>
            </a:r>
          </a:p>
        </p:txBody>
      </p:sp>
      <p:sp>
        <p:nvSpPr>
          <p:cNvPr id="5" name="Subtitle 4"/>
          <p:cNvSpPr>
            <a:spLocks noGrp="1"/>
          </p:cNvSpPr>
          <p:nvPr>
            <p:ph type="subTitle" idx="12"/>
          </p:nvPr>
        </p:nvSpPr>
        <p:spPr/>
        <p:txBody>
          <a:bodyPr/>
          <a:lstStyle/>
          <a:p>
            <a:r>
              <a:rPr lang="en-US" dirty="0"/>
              <a:t>CloudWatch Logs vs. CloudWatch</a:t>
            </a:r>
          </a:p>
        </p:txBody>
      </p:sp>
      <p:sp>
        <p:nvSpPr>
          <p:cNvPr id="4" name="Content Placeholder 3"/>
          <p:cNvSpPr>
            <a:spLocks noGrp="1"/>
          </p:cNvSpPr>
          <p:nvPr>
            <p:ph sz="half" idx="4294967295"/>
          </p:nvPr>
        </p:nvSpPr>
        <p:spPr>
          <a:xfrm>
            <a:off x="6840538" y="1379538"/>
            <a:ext cx="5351462" cy="4524375"/>
          </a:xfrm>
        </p:spPr>
        <p:txBody>
          <a:bodyPr/>
          <a:lstStyle/>
          <a:p>
            <a:r>
              <a:rPr lang="en-US" dirty="0"/>
              <a:t>CloudWatch Metrics already created and enabled</a:t>
            </a:r>
          </a:p>
        </p:txBody>
      </p:sp>
    </p:spTree>
    <p:extLst>
      <p:ext uri="{BB962C8B-B14F-4D97-AF65-F5344CB8AC3E}">
        <p14:creationId xmlns:p14="http://schemas.microsoft.com/office/powerpoint/2010/main" val="304062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4966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3459CFA-287F-EE4F-916A-404C06D7792C}"/>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New Admin Account</a:t>
            </a:r>
          </a:p>
        </p:txBody>
      </p:sp>
      <p:sp>
        <p:nvSpPr>
          <p:cNvPr id="4" name="Subtitle 3"/>
          <p:cNvSpPr>
            <a:spLocks noGrp="1"/>
          </p:cNvSpPr>
          <p:nvPr>
            <p:ph type="subTitle" idx="12"/>
          </p:nvPr>
        </p:nvSpPr>
        <p:spPr/>
        <p:txBody>
          <a:bodyPr/>
          <a:lstStyle/>
          <a:p>
            <a:r>
              <a:rPr lang="en-US" dirty="0"/>
              <a:t>Click Add User</a:t>
            </a:r>
          </a:p>
        </p:txBody>
      </p:sp>
      <p:pic>
        <p:nvPicPr>
          <p:cNvPr id="11" name="Picture 10">
            <a:extLst>
              <a:ext uri="{FF2B5EF4-FFF2-40B4-BE49-F238E27FC236}">
                <a16:creationId xmlns:a16="http://schemas.microsoft.com/office/drawing/2014/main" id="{CE00B7FF-6BC9-AE47-8093-6C39EA692FDF}"/>
              </a:ext>
            </a:extLst>
          </p:cNvPr>
          <p:cNvPicPr>
            <a:picLocks noChangeAspect="1"/>
          </p:cNvPicPr>
          <p:nvPr/>
        </p:nvPicPr>
        <p:blipFill>
          <a:blip r:embed="rId3"/>
          <a:stretch>
            <a:fillRect/>
          </a:stretch>
        </p:blipFill>
        <p:spPr>
          <a:xfrm>
            <a:off x="0" y="1782636"/>
            <a:ext cx="12192000" cy="3292729"/>
          </a:xfrm>
          <a:prstGeom prst="rect">
            <a:avLst/>
          </a:prstGeom>
        </p:spPr>
      </p:pic>
    </p:spTree>
    <p:extLst>
      <p:ext uri="{BB962C8B-B14F-4D97-AF65-F5344CB8AC3E}">
        <p14:creationId xmlns:p14="http://schemas.microsoft.com/office/powerpoint/2010/main" val="301213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2292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15208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066260" y="1281113"/>
            <a:ext cx="4059480" cy="4622800"/>
          </a:xfr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Modify IAM Role / Add VPC Flow permissions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89" y="2159430"/>
            <a:ext cx="3475467" cy="2314415"/>
          </a:xfrm>
          <a:prstGeom prst="rect">
            <a:avLst/>
          </a:prstGeom>
        </p:spPr>
      </p:pic>
      <p:graphicFrame>
        <p:nvGraphicFramePr>
          <p:cNvPr id="7" name="Diagram 6"/>
          <p:cNvGraphicFramePr/>
          <p:nvPr/>
        </p:nvGraphicFramePr>
        <p:xfrm>
          <a:off x="528388" y="1280629"/>
          <a:ext cx="11207549" cy="8788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3517" y="2159431"/>
            <a:ext cx="4169420" cy="2000195"/>
          </a:xfrm>
          <a:prstGeom prst="rect">
            <a:avLst/>
          </a:prstGeom>
        </p:spPr>
      </p:pic>
      <p:sp>
        <p:nvSpPr>
          <p:cNvPr id="9" name="TextBox 8"/>
          <p:cNvSpPr txBox="1"/>
          <p:nvPr/>
        </p:nvSpPr>
        <p:spPr>
          <a:xfrm>
            <a:off x="4277533" y="4657885"/>
            <a:ext cx="3535983" cy="861967"/>
          </a:xfrm>
          <a:prstGeom prst="rect">
            <a:avLst/>
          </a:prstGeom>
          <a:noFill/>
        </p:spPr>
        <p:txBody>
          <a:bodyPr wrap="square" lIns="0" tIns="0" rIns="0" bIns="0" rtlCol="0">
            <a:spAutoFit/>
          </a:bodyPr>
          <a:lstStyle/>
          <a:p>
            <a:pPr algn="ctr"/>
            <a:r>
              <a:rPr lang="en-US" sz="1867" dirty="0"/>
              <a:t>Added :</a:t>
            </a:r>
          </a:p>
          <a:p>
            <a:pPr algn="ctr"/>
            <a:r>
              <a:rPr lang="en-US" sz="1867" dirty="0" err="1">
                <a:latin typeface="Courier" charset="0"/>
                <a:ea typeface="Courier" charset="0"/>
                <a:cs typeface="Courier" charset="0"/>
              </a:rPr>
              <a:t>vpc</a:t>
            </a:r>
            <a:r>
              <a:rPr lang="en-US" sz="1867" dirty="0">
                <a:latin typeface="Courier" charset="0"/>
                <a:ea typeface="Courier" charset="0"/>
                <a:cs typeface="Courier" charset="0"/>
              </a:rPr>
              <a:t>-flow-</a:t>
            </a:r>
            <a:r>
              <a:rPr lang="en-US" sz="1867" dirty="0" err="1">
                <a:latin typeface="Courier" charset="0"/>
                <a:ea typeface="Courier" charset="0"/>
                <a:cs typeface="Courier" charset="0"/>
              </a:rPr>
              <a:t>logs.amazonaws.com</a:t>
            </a:r>
            <a:r>
              <a:rPr lang="en-US" sz="1867" dirty="0"/>
              <a:t> </a:t>
            </a:r>
          </a:p>
        </p:txBody>
      </p:sp>
      <p:sp>
        <p:nvSpPr>
          <p:cNvPr id="4" name="TextBox 3"/>
          <p:cNvSpPr txBox="1"/>
          <p:nvPr/>
        </p:nvSpPr>
        <p:spPr>
          <a:xfrm rot="20022905">
            <a:off x="-304465" y="2511304"/>
            <a:ext cx="12192000" cy="1969770"/>
          </a:xfrm>
          <a:prstGeom prst="rect">
            <a:avLst/>
          </a:prstGeom>
          <a:noFill/>
        </p:spPr>
        <p:txBody>
          <a:bodyPr wrap="square" lIns="0" tIns="0" rIns="0" bIns="0" rtlCol="0">
            <a:spAutoFit/>
          </a:bodyPr>
          <a:lstStyle/>
          <a:p>
            <a:r>
              <a:rPr lang="en-US" sz="3200" dirty="0"/>
              <a:t>DO NOT USE THIS METHOD ANYMORE, IT IS DEPRICATED SINCE IT USES THE MODULAR INPUT TO COLELCT THE VPCFLOW LOGS. USE THE HEC &amp; LAMBDA FUNCTION METHOD INSTEAD.</a:t>
            </a:r>
          </a:p>
        </p:txBody>
      </p:sp>
    </p:spTree>
    <p:extLst>
      <p:ext uri="{BB962C8B-B14F-4D97-AF65-F5344CB8AC3E}">
        <p14:creationId xmlns:p14="http://schemas.microsoft.com/office/powerpoint/2010/main" val="323538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09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492443"/>
          </a:xfrm>
          <a:prstGeom prst="rect">
            <a:avLst/>
          </a:prstGeom>
          <a:noFill/>
        </p:spPr>
        <p:txBody>
          <a:bodyPr wrap="square" lIns="0" tIns="0" rIns="0" bIns="0" rtlCol="0">
            <a:spAutoFit/>
          </a:bodyPr>
          <a:lstStyle/>
          <a:p>
            <a:pPr algn="ctr"/>
            <a:r>
              <a:rPr lang="en-US" sz="3200" dirty="0"/>
              <a:t>Select Filter “All.”</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C1BF3C6-84EB-0449-9A52-4BF10D494583}"/>
              </a:ext>
            </a:extLst>
          </p:cNvPr>
          <p:cNvSpPr/>
          <p:nvPr/>
        </p:nvSpPr>
        <p:spPr>
          <a:xfrm>
            <a:off x="6663519" y="5259874"/>
            <a:ext cx="4812715" cy="830997"/>
          </a:xfrm>
          <a:prstGeom prst="rect">
            <a:avLst/>
          </a:prstGeom>
        </p:spPr>
        <p:txBody>
          <a:bodyPr wrap="square">
            <a:spAutoFit/>
          </a:bodyPr>
          <a:lstStyle/>
          <a:p>
            <a:r>
              <a:rPr lang="en-US" sz="2400" b="1" dirty="0"/>
              <a:t>DO NOT CLICK on Create Flow Log yet!</a:t>
            </a:r>
          </a:p>
        </p:txBody>
      </p:sp>
    </p:spTree>
    <p:extLst>
      <p:ext uri="{BB962C8B-B14F-4D97-AF65-F5344CB8AC3E}">
        <p14:creationId xmlns:p14="http://schemas.microsoft.com/office/powerpoint/2010/main" val="16270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88A9831-8CC9-5C43-BB4B-C350272E805B}"/>
              </a:ext>
            </a:extLst>
          </p:cNvPr>
          <p:cNvSpPr>
            <a:spLocks noGrp="1"/>
          </p:cNvSpPr>
          <p:nvPr>
            <p:ph type="body" idx="1"/>
          </p:nvPr>
        </p:nvSpPr>
        <p:spPr/>
        <p:txBody>
          <a:bodyPr/>
          <a:lstStyle/>
          <a:p>
            <a:r>
              <a:rPr lang="en-US" dirty="0"/>
              <a:t>CloudWatch Log</a:t>
            </a:r>
          </a:p>
        </p:txBody>
      </p:sp>
      <p:sp>
        <p:nvSpPr>
          <p:cNvPr id="7" name="Text Placeholder 6">
            <a:extLst>
              <a:ext uri="{FF2B5EF4-FFF2-40B4-BE49-F238E27FC236}">
                <a16:creationId xmlns:a16="http://schemas.microsoft.com/office/drawing/2014/main" id="{982DE052-9695-E44D-9953-676987240944}"/>
              </a:ext>
            </a:extLst>
          </p:cNvPr>
          <p:cNvSpPr>
            <a:spLocks noGrp="1"/>
          </p:cNvSpPr>
          <p:nvPr>
            <p:ph type="body" sz="quarter" idx="3"/>
          </p:nvPr>
        </p:nvSpPr>
        <p:spPr/>
        <p:txBody>
          <a:bodyPr/>
          <a:lstStyle/>
          <a:p>
            <a:r>
              <a:rPr lang="en-US" dirty="0"/>
              <a:t>S3 Bucket</a:t>
            </a:r>
          </a:p>
        </p:txBody>
      </p:sp>
      <p:sp>
        <p:nvSpPr>
          <p:cNvPr id="8" name="Content Placeholder 7">
            <a:extLst>
              <a:ext uri="{FF2B5EF4-FFF2-40B4-BE49-F238E27FC236}">
                <a16:creationId xmlns:a16="http://schemas.microsoft.com/office/drawing/2014/main" id="{928F0DC3-DD85-064C-A6BA-14FDE5810F81}"/>
              </a:ext>
            </a:extLst>
          </p:cNvPr>
          <p:cNvSpPr>
            <a:spLocks noGrp="1"/>
          </p:cNvSpPr>
          <p:nvPr>
            <p:ph sz="half" idx="10"/>
          </p:nvPr>
        </p:nvSpPr>
        <p:spPr/>
        <p:txBody>
          <a:bodyPr/>
          <a:lstStyle/>
          <a:p>
            <a:r>
              <a:rPr lang="en-US" dirty="0"/>
              <a:t>Pro : Low latency event</a:t>
            </a:r>
          </a:p>
          <a:p>
            <a:r>
              <a:rPr lang="en-US" dirty="0"/>
              <a:t>Pro : Filtering can be turned on</a:t>
            </a:r>
          </a:p>
          <a:p>
            <a:r>
              <a:rPr lang="en-US" dirty="0"/>
              <a:t>Pro : Enable alarms within AWS</a:t>
            </a:r>
          </a:p>
          <a:p>
            <a:r>
              <a:rPr lang="en-US" dirty="0"/>
              <a:t>Pro : Supports Push</a:t>
            </a:r>
          </a:p>
          <a:p>
            <a:r>
              <a:rPr lang="en-US" dirty="0"/>
              <a:t>Cons : Cost, $.50 / GB</a:t>
            </a:r>
          </a:p>
        </p:txBody>
      </p:sp>
      <p:sp>
        <p:nvSpPr>
          <p:cNvPr id="9" name="Content Placeholder 8">
            <a:extLst>
              <a:ext uri="{FF2B5EF4-FFF2-40B4-BE49-F238E27FC236}">
                <a16:creationId xmlns:a16="http://schemas.microsoft.com/office/drawing/2014/main" id="{3DA22483-2992-8C4C-8435-477BE0799413}"/>
              </a:ext>
            </a:extLst>
          </p:cNvPr>
          <p:cNvSpPr>
            <a:spLocks noGrp="1"/>
          </p:cNvSpPr>
          <p:nvPr>
            <p:ph sz="half" idx="11"/>
          </p:nvPr>
        </p:nvSpPr>
        <p:spPr/>
        <p:txBody>
          <a:bodyPr/>
          <a:lstStyle/>
          <a:p>
            <a:r>
              <a:rPr lang="en-US" dirty="0"/>
              <a:t>Pro : Lower cost</a:t>
            </a:r>
          </a:p>
          <a:p>
            <a:r>
              <a:rPr lang="en-US" dirty="0"/>
              <a:t>Pro : Scale across HF’s</a:t>
            </a:r>
          </a:p>
          <a:p>
            <a:r>
              <a:rPr lang="en-US" dirty="0"/>
              <a:t>Pro : Longer retention</a:t>
            </a:r>
          </a:p>
          <a:p>
            <a:r>
              <a:rPr lang="en-US" dirty="0"/>
              <a:t>Pro : Easily shared cross account</a:t>
            </a:r>
          </a:p>
          <a:p>
            <a:r>
              <a:rPr lang="en-US" dirty="0"/>
              <a:t>Con : High latency</a:t>
            </a:r>
          </a:p>
          <a:p>
            <a:r>
              <a:rPr lang="en-US" dirty="0"/>
              <a:t>Con : No filtering</a:t>
            </a:r>
          </a:p>
          <a:p>
            <a:endParaRPr lang="en-US" dirty="0"/>
          </a:p>
          <a:p>
            <a:endParaRPr lang="en-US" dirty="0"/>
          </a:p>
          <a:p>
            <a:endParaRPr lang="en-US" dirty="0"/>
          </a:p>
        </p:txBody>
      </p:sp>
      <p:sp>
        <p:nvSpPr>
          <p:cNvPr id="5" name="Title 4">
            <a:extLst>
              <a:ext uri="{FF2B5EF4-FFF2-40B4-BE49-F238E27FC236}">
                <a16:creationId xmlns:a16="http://schemas.microsoft.com/office/drawing/2014/main" id="{FDEA5DED-44F5-6146-9B2D-DD975CD5BBEB}"/>
              </a:ext>
            </a:extLst>
          </p:cNvPr>
          <p:cNvSpPr>
            <a:spLocks noGrp="1"/>
          </p:cNvSpPr>
          <p:nvPr>
            <p:ph type="title"/>
          </p:nvPr>
        </p:nvSpPr>
        <p:spPr/>
        <p:txBody>
          <a:bodyPr/>
          <a:lstStyle/>
          <a:p>
            <a:r>
              <a:rPr lang="en-US" dirty="0"/>
              <a:t>CloudWatch Logs vs. S3 Bucket</a:t>
            </a:r>
          </a:p>
        </p:txBody>
      </p:sp>
      <p:sp>
        <p:nvSpPr>
          <p:cNvPr id="10" name="Subtitle 9">
            <a:extLst>
              <a:ext uri="{FF2B5EF4-FFF2-40B4-BE49-F238E27FC236}">
                <a16:creationId xmlns:a16="http://schemas.microsoft.com/office/drawing/2014/main" id="{5B16F703-F4A9-BA48-9702-A835F7802457}"/>
              </a:ext>
            </a:extLst>
          </p:cNvPr>
          <p:cNvSpPr>
            <a:spLocks noGrp="1"/>
          </p:cNvSpPr>
          <p:nvPr>
            <p:ph type="subTitle" idx="12"/>
          </p:nvPr>
        </p:nvSpPr>
        <p:spPr/>
        <p:txBody>
          <a:bodyPr/>
          <a:lstStyle/>
          <a:p>
            <a:r>
              <a:rPr lang="en-US" dirty="0"/>
              <a:t>You can send your </a:t>
            </a:r>
            <a:r>
              <a:rPr lang="en-US" dirty="0" err="1"/>
              <a:t>VPCFlow</a:t>
            </a:r>
            <a:r>
              <a:rPr lang="en-US" dirty="0"/>
              <a:t> Logs to either an S3 bucket or CloudWatch Log Group</a:t>
            </a:r>
          </a:p>
        </p:txBody>
      </p:sp>
    </p:spTree>
    <p:extLst>
      <p:ext uri="{BB962C8B-B14F-4D97-AF65-F5344CB8AC3E}">
        <p14:creationId xmlns:p14="http://schemas.microsoft.com/office/powerpoint/2010/main" val="253840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3F8FA04E-0EA6-5449-B89C-3F566716BAA7}"/>
              </a:ext>
            </a:extLst>
          </p:cNvPr>
          <p:cNvPicPr>
            <a:picLocks noGrp="1" noChangeAspect="1"/>
          </p:cNvPicPr>
          <p:nvPr>
            <p:ph sz="quarter" idx="10"/>
          </p:nvPr>
        </p:nvPicPr>
        <p:blipFill>
          <a:blip r:embed="rId2"/>
          <a:stretch>
            <a:fillRect/>
          </a:stretch>
        </p:blipFill>
        <p:spPr>
          <a:xfrm>
            <a:off x="2622550" y="1611313"/>
            <a:ext cx="6946900" cy="3962400"/>
          </a:xfrm>
        </p:spPr>
      </p:pic>
      <p:sp>
        <p:nvSpPr>
          <p:cNvPr id="3" name="Title 2">
            <a:extLst>
              <a:ext uri="{FF2B5EF4-FFF2-40B4-BE49-F238E27FC236}">
                <a16:creationId xmlns:a16="http://schemas.microsoft.com/office/drawing/2014/main" id="{B9CFA0C2-0D9B-7344-A95C-04A4AA065A9B}"/>
              </a:ext>
            </a:extLst>
          </p:cNvPr>
          <p:cNvSpPr>
            <a:spLocks noGrp="1"/>
          </p:cNvSpPr>
          <p:nvPr>
            <p:ph type="title"/>
          </p:nvPr>
        </p:nvSpPr>
        <p:spPr/>
        <p:txBody>
          <a:bodyPr/>
          <a:lstStyle/>
          <a:p>
            <a:r>
              <a:rPr lang="en-US" dirty="0" err="1"/>
              <a:t>VPCFlow</a:t>
            </a:r>
            <a:r>
              <a:rPr lang="en-US" dirty="0"/>
              <a:t> Logs via S3 Bucket</a:t>
            </a:r>
          </a:p>
        </p:txBody>
      </p:sp>
      <p:sp>
        <p:nvSpPr>
          <p:cNvPr id="4" name="Subtitle 3">
            <a:extLst>
              <a:ext uri="{FF2B5EF4-FFF2-40B4-BE49-F238E27FC236}">
                <a16:creationId xmlns:a16="http://schemas.microsoft.com/office/drawing/2014/main" id="{8C8FED06-253C-8245-A58F-2F8D980ACDDE}"/>
              </a:ext>
            </a:extLst>
          </p:cNvPr>
          <p:cNvSpPr>
            <a:spLocks noGrp="1"/>
          </p:cNvSpPr>
          <p:nvPr>
            <p:ph type="subTitle" idx="12"/>
          </p:nvPr>
        </p:nvSpPr>
        <p:spPr/>
        <p:txBody>
          <a:bodyPr/>
          <a:lstStyle/>
          <a:p>
            <a:r>
              <a:rPr lang="en-US" dirty="0"/>
              <a:t>Send flow logs to S3 bucket, select bucket ARN</a:t>
            </a:r>
          </a:p>
        </p:txBody>
      </p:sp>
    </p:spTree>
    <p:extLst>
      <p:ext uri="{BB962C8B-B14F-4D97-AF65-F5344CB8AC3E}">
        <p14:creationId xmlns:p14="http://schemas.microsoft.com/office/powerpoint/2010/main" val="6579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8791BC-EE2F-7443-BFFB-2668C48EAE86}"/>
              </a:ext>
            </a:extLst>
          </p:cNvPr>
          <p:cNvSpPr>
            <a:spLocks noGrp="1"/>
          </p:cNvSpPr>
          <p:nvPr>
            <p:ph sz="quarter" idx="10"/>
          </p:nvPr>
        </p:nvSpPr>
        <p:spPr>
          <a:xfrm>
            <a:off x="456063" y="1280629"/>
            <a:ext cx="5474954" cy="4623248"/>
          </a:xfrm>
        </p:spPr>
        <p:txBody>
          <a:bodyPr/>
          <a:lstStyle/>
          <a:p>
            <a:r>
              <a:rPr lang="en-US" dirty="0"/>
              <a:t>Create SQS queues</a:t>
            </a:r>
          </a:p>
          <a:p>
            <a:pPr lvl="1"/>
            <a:r>
              <a:rPr lang="en-US" dirty="0"/>
              <a:t>Create ‘</a:t>
            </a:r>
            <a:r>
              <a:rPr lang="en-US" dirty="0" err="1"/>
              <a:t>vpcflow_sqs</a:t>
            </a:r>
            <a:r>
              <a:rPr lang="en-US" dirty="0"/>
              <a:t>’</a:t>
            </a:r>
          </a:p>
          <a:p>
            <a:pPr lvl="1"/>
            <a:r>
              <a:rPr lang="en-US" dirty="0"/>
              <a:t>Create ‘</a:t>
            </a:r>
            <a:r>
              <a:rPr lang="en-US" dirty="0" err="1"/>
              <a:t>vpcflow_sqs_dlq</a:t>
            </a:r>
            <a:r>
              <a:rPr lang="en-US" dirty="0"/>
              <a:t>’</a:t>
            </a:r>
          </a:p>
          <a:p>
            <a:pPr lvl="1"/>
            <a:endParaRPr lang="en-US" dirty="0"/>
          </a:p>
          <a:p>
            <a:r>
              <a:rPr lang="en-US" dirty="0"/>
              <a:t>Configure SQS</a:t>
            </a:r>
          </a:p>
          <a:p>
            <a:pPr lvl="1"/>
            <a:r>
              <a:rPr lang="en-US" dirty="0"/>
              <a:t>Configure </a:t>
            </a:r>
            <a:r>
              <a:rPr lang="en-US" dirty="0" err="1"/>
              <a:t>vpcflow_sqs</a:t>
            </a:r>
            <a:r>
              <a:rPr lang="en-US" dirty="0"/>
              <a:t> to use the dead letter queue</a:t>
            </a:r>
          </a:p>
          <a:p>
            <a:pPr lvl="1"/>
            <a:r>
              <a:rPr lang="en-US" dirty="0"/>
              <a:t>Set Max Receives to 3</a:t>
            </a:r>
          </a:p>
          <a:p>
            <a:endParaRPr lang="en-US" dirty="0"/>
          </a:p>
          <a:p>
            <a:endParaRPr lang="en-US" dirty="0"/>
          </a:p>
        </p:txBody>
      </p:sp>
      <p:sp>
        <p:nvSpPr>
          <p:cNvPr id="3" name="Title 2">
            <a:extLst>
              <a:ext uri="{FF2B5EF4-FFF2-40B4-BE49-F238E27FC236}">
                <a16:creationId xmlns:a16="http://schemas.microsoft.com/office/drawing/2014/main" id="{6EFD3192-698A-F841-A7C6-C289EA0843BF}"/>
              </a:ext>
            </a:extLst>
          </p:cNvPr>
          <p:cNvSpPr>
            <a:spLocks noGrp="1"/>
          </p:cNvSpPr>
          <p:nvPr>
            <p:ph type="title"/>
          </p:nvPr>
        </p:nvSpPr>
        <p:spPr/>
        <p:txBody>
          <a:bodyPr/>
          <a:lstStyle/>
          <a:p>
            <a:r>
              <a:rPr lang="en-US" dirty="0"/>
              <a:t>Create SQS Based Events on S3 bucket</a:t>
            </a:r>
          </a:p>
        </p:txBody>
      </p:sp>
      <p:sp>
        <p:nvSpPr>
          <p:cNvPr id="4" name="Subtitle 3">
            <a:extLst>
              <a:ext uri="{FF2B5EF4-FFF2-40B4-BE49-F238E27FC236}">
                <a16:creationId xmlns:a16="http://schemas.microsoft.com/office/drawing/2014/main" id="{3A01F392-E5D2-9941-91D8-959ECAA5C2FD}"/>
              </a:ext>
            </a:extLst>
          </p:cNvPr>
          <p:cNvSpPr>
            <a:spLocks noGrp="1"/>
          </p:cNvSpPr>
          <p:nvPr>
            <p:ph type="subTitle" idx="12"/>
          </p:nvPr>
        </p:nvSpPr>
        <p:spPr/>
        <p:txBody>
          <a:bodyPr/>
          <a:lstStyle/>
          <a:p>
            <a:r>
              <a:rPr lang="en-US" dirty="0"/>
              <a:t>Setup the SQS queues</a:t>
            </a:r>
          </a:p>
        </p:txBody>
      </p:sp>
      <p:pic>
        <p:nvPicPr>
          <p:cNvPr id="6" name="Picture 5" descr="A screenshot of a cell phone&#10;&#10;Description automatically generated">
            <a:extLst>
              <a:ext uri="{FF2B5EF4-FFF2-40B4-BE49-F238E27FC236}">
                <a16:creationId xmlns:a16="http://schemas.microsoft.com/office/drawing/2014/main" id="{B6C7E696-1A43-BD47-A07C-D85AAAAAE653}"/>
              </a:ext>
            </a:extLst>
          </p:cNvPr>
          <p:cNvPicPr>
            <a:picLocks noChangeAspect="1"/>
          </p:cNvPicPr>
          <p:nvPr/>
        </p:nvPicPr>
        <p:blipFill>
          <a:blip r:embed="rId2"/>
          <a:stretch>
            <a:fillRect/>
          </a:stretch>
        </p:blipFill>
        <p:spPr>
          <a:xfrm>
            <a:off x="5601836" y="1453101"/>
            <a:ext cx="6134100" cy="14351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C586B7B-E9F8-3243-9549-B01596664316}"/>
              </a:ext>
            </a:extLst>
          </p:cNvPr>
          <p:cNvPicPr>
            <a:picLocks noChangeAspect="1"/>
          </p:cNvPicPr>
          <p:nvPr/>
        </p:nvPicPr>
        <p:blipFill>
          <a:blip r:embed="rId3"/>
          <a:stretch>
            <a:fillRect/>
          </a:stretch>
        </p:blipFill>
        <p:spPr>
          <a:xfrm>
            <a:off x="5669074" y="2888201"/>
            <a:ext cx="2733693" cy="2758696"/>
          </a:xfrm>
          <a:prstGeom prst="rect">
            <a:avLst/>
          </a:prstGeom>
        </p:spPr>
      </p:pic>
      <p:cxnSp>
        <p:nvCxnSpPr>
          <p:cNvPr id="10" name="Straight Arrow Connector 9">
            <a:extLst>
              <a:ext uri="{FF2B5EF4-FFF2-40B4-BE49-F238E27FC236}">
                <a16:creationId xmlns:a16="http://schemas.microsoft.com/office/drawing/2014/main" id="{AA20A0E4-7EC6-C246-819F-BF0EDCFB8B40}"/>
              </a:ext>
            </a:extLst>
          </p:cNvPr>
          <p:cNvCxnSpPr>
            <a:cxnSpLocks/>
          </p:cNvCxnSpPr>
          <p:nvPr/>
        </p:nvCxnSpPr>
        <p:spPr>
          <a:xfrm flipV="1">
            <a:off x="7035920" y="3222921"/>
            <a:ext cx="1632966" cy="1147743"/>
          </a:xfrm>
          <a:prstGeom prst="straightConnector1">
            <a:avLst/>
          </a:prstGeom>
          <a:ln w="38100" cap="rnd">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24D530-117F-2141-8A29-7F95BD6D867E}"/>
              </a:ext>
            </a:extLst>
          </p:cNvPr>
          <p:cNvSpPr txBox="1"/>
          <p:nvPr/>
        </p:nvSpPr>
        <p:spPr>
          <a:xfrm>
            <a:off x="8801567" y="3002032"/>
            <a:ext cx="1944443" cy="369332"/>
          </a:xfrm>
          <a:prstGeom prst="rect">
            <a:avLst/>
          </a:prstGeom>
          <a:noFill/>
        </p:spPr>
        <p:txBody>
          <a:bodyPr wrap="none" lIns="0" tIns="0" rIns="0" bIns="0" rtlCol="0">
            <a:spAutoFit/>
          </a:bodyPr>
          <a:lstStyle/>
          <a:p>
            <a:r>
              <a:rPr lang="en-US" sz="1200" dirty="0"/>
              <a:t>Select </a:t>
            </a:r>
            <a:r>
              <a:rPr lang="en-US" sz="1200" dirty="0" err="1"/>
              <a:t>vpc</a:t>
            </a:r>
            <a:r>
              <a:rPr lang="en-US" sz="1200" dirty="0"/>
              <a:t> dead letter queue</a:t>
            </a:r>
          </a:p>
          <a:p>
            <a:r>
              <a:rPr lang="en-US" sz="1200" dirty="0"/>
              <a:t>Set Receives to 3</a:t>
            </a:r>
          </a:p>
        </p:txBody>
      </p:sp>
    </p:spTree>
    <p:extLst>
      <p:ext uri="{BB962C8B-B14F-4D97-AF65-F5344CB8AC3E}">
        <p14:creationId xmlns:p14="http://schemas.microsoft.com/office/powerpoint/2010/main" val="238421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20C0EE2-41A3-804D-AE85-F9A0A61823A8}"/>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 Name</a:t>
            </a:r>
          </a:p>
        </p:txBody>
      </p:sp>
      <p:sp>
        <p:nvSpPr>
          <p:cNvPr id="4" name="Subtitle 3"/>
          <p:cNvSpPr>
            <a:spLocks noGrp="1"/>
          </p:cNvSpPr>
          <p:nvPr>
            <p:ph type="subTitle" idx="12"/>
          </p:nvPr>
        </p:nvSpPr>
        <p:spPr/>
        <p:txBody>
          <a:bodyPr/>
          <a:lstStyle/>
          <a:p>
            <a:r>
              <a:rPr lang="en-US" dirty="0"/>
              <a:t>Enable Access Type, create password</a:t>
            </a:r>
          </a:p>
        </p:txBody>
      </p:sp>
      <p:pic>
        <p:nvPicPr>
          <p:cNvPr id="7" name="Picture 6">
            <a:extLst>
              <a:ext uri="{FF2B5EF4-FFF2-40B4-BE49-F238E27FC236}">
                <a16:creationId xmlns:a16="http://schemas.microsoft.com/office/drawing/2014/main" id="{63E02970-A41A-D544-A4F5-59FD43BB1EA3}"/>
              </a:ext>
            </a:extLst>
          </p:cNvPr>
          <p:cNvPicPr>
            <a:picLocks noChangeAspect="1"/>
          </p:cNvPicPr>
          <p:nvPr/>
        </p:nvPicPr>
        <p:blipFill>
          <a:blip r:embed="rId3"/>
          <a:stretch>
            <a:fillRect/>
          </a:stretch>
        </p:blipFill>
        <p:spPr>
          <a:xfrm>
            <a:off x="1432875" y="1280629"/>
            <a:ext cx="9615341" cy="5009673"/>
          </a:xfrm>
          <a:prstGeom prst="rect">
            <a:avLst/>
          </a:prstGeom>
        </p:spPr>
      </p:pic>
    </p:spTree>
    <p:extLst>
      <p:ext uri="{BB962C8B-B14F-4D97-AF65-F5344CB8AC3E}">
        <p14:creationId xmlns:p14="http://schemas.microsoft.com/office/powerpoint/2010/main" val="310766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7DF720-44AE-6A48-B58E-FA101FDE4661}"/>
              </a:ext>
            </a:extLst>
          </p:cNvPr>
          <p:cNvSpPr>
            <a:spLocks noGrp="1"/>
          </p:cNvSpPr>
          <p:nvPr>
            <p:ph sz="quarter" idx="10"/>
          </p:nvPr>
        </p:nvSpPr>
        <p:spPr>
          <a:xfrm>
            <a:off x="456063" y="1280629"/>
            <a:ext cx="5219523" cy="4623248"/>
          </a:xfrm>
        </p:spPr>
        <p:txBody>
          <a:bodyPr/>
          <a:lstStyle/>
          <a:p>
            <a:r>
              <a:rPr lang="en-US" dirty="0"/>
              <a:t>Go to Properties in the S3 Bucket</a:t>
            </a:r>
          </a:p>
          <a:p>
            <a:r>
              <a:rPr lang="en-US" dirty="0"/>
              <a:t>Enable the bucket Events under Advanced Settings</a:t>
            </a:r>
          </a:p>
          <a:p>
            <a:endParaRPr lang="en-US" dirty="0"/>
          </a:p>
          <a:p>
            <a:endParaRPr lang="en-US" dirty="0"/>
          </a:p>
          <a:p>
            <a:endParaRPr lang="en-US" dirty="0"/>
          </a:p>
          <a:p>
            <a:endParaRPr lang="en-US" dirty="0"/>
          </a:p>
          <a:p>
            <a:r>
              <a:rPr lang="en-US" dirty="0"/>
              <a:t>For PUT events, trigger the SQS ‘</a:t>
            </a:r>
            <a:r>
              <a:rPr lang="en-US" dirty="0" err="1"/>
              <a:t>vpc_flow_sqs</a:t>
            </a:r>
            <a:r>
              <a:rPr lang="en-US" dirty="0"/>
              <a:t>’ and click Save</a:t>
            </a:r>
          </a:p>
          <a:p>
            <a:endParaRPr lang="en-US" dirty="0"/>
          </a:p>
          <a:p>
            <a:endParaRPr lang="en-US" dirty="0"/>
          </a:p>
        </p:txBody>
      </p:sp>
      <p:sp>
        <p:nvSpPr>
          <p:cNvPr id="3" name="Title 2">
            <a:extLst>
              <a:ext uri="{FF2B5EF4-FFF2-40B4-BE49-F238E27FC236}">
                <a16:creationId xmlns:a16="http://schemas.microsoft.com/office/drawing/2014/main" id="{BFB0540F-16BB-094A-9B5B-D97680B29F4B}"/>
              </a:ext>
            </a:extLst>
          </p:cNvPr>
          <p:cNvSpPr>
            <a:spLocks noGrp="1"/>
          </p:cNvSpPr>
          <p:nvPr>
            <p:ph type="title"/>
          </p:nvPr>
        </p:nvSpPr>
        <p:spPr/>
        <p:txBody>
          <a:bodyPr/>
          <a:lstStyle/>
          <a:p>
            <a:r>
              <a:rPr lang="en-US" dirty="0"/>
              <a:t>Setup the S3 Bucket</a:t>
            </a:r>
          </a:p>
        </p:txBody>
      </p:sp>
      <p:sp>
        <p:nvSpPr>
          <p:cNvPr id="4" name="Subtitle 3">
            <a:extLst>
              <a:ext uri="{FF2B5EF4-FFF2-40B4-BE49-F238E27FC236}">
                <a16:creationId xmlns:a16="http://schemas.microsoft.com/office/drawing/2014/main" id="{35B84953-8064-914C-B790-2B945376DA4A}"/>
              </a:ext>
            </a:extLst>
          </p:cNvPr>
          <p:cNvSpPr>
            <a:spLocks noGrp="1"/>
          </p:cNvSpPr>
          <p:nvPr>
            <p:ph type="subTitle" idx="12"/>
          </p:nvPr>
        </p:nvSpPr>
        <p:spPr/>
        <p:txBody>
          <a:bodyPr/>
          <a:lstStyle/>
          <a:p>
            <a:endParaRPr lang="en-US"/>
          </a:p>
        </p:txBody>
      </p:sp>
      <p:pic>
        <p:nvPicPr>
          <p:cNvPr id="6" name="Picture 5" descr="A screenshot of a social media post&#10;&#10;Description automatically generated">
            <a:extLst>
              <a:ext uri="{FF2B5EF4-FFF2-40B4-BE49-F238E27FC236}">
                <a16:creationId xmlns:a16="http://schemas.microsoft.com/office/drawing/2014/main" id="{ADC70A99-DB02-5F40-A4B7-F6E8046694E1}"/>
              </a:ext>
            </a:extLst>
          </p:cNvPr>
          <p:cNvPicPr>
            <a:picLocks noChangeAspect="1"/>
          </p:cNvPicPr>
          <p:nvPr/>
        </p:nvPicPr>
        <p:blipFill>
          <a:blip r:embed="rId2"/>
          <a:stretch>
            <a:fillRect/>
          </a:stretch>
        </p:blipFill>
        <p:spPr>
          <a:xfrm>
            <a:off x="5908200" y="1280628"/>
            <a:ext cx="5827736" cy="249258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B0D3EF9-9F09-1D48-AC2E-95DAC99EC85C}"/>
              </a:ext>
            </a:extLst>
          </p:cNvPr>
          <p:cNvPicPr>
            <a:picLocks noChangeAspect="1"/>
          </p:cNvPicPr>
          <p:nvPr/>
        </p:nvPicPr>
        <p:blipFill>
          <a:blip r:embed="rId3"/>
          <a:stretch>
            <a:fillRect/>
          </a:stretch>
        </p:blipFill>
        <p:spPr>
          <a:xfrm>
            <a:off x="5981772" y="3592253"/>
            <a:ext cx="1732821" cy="2751690"/>
          </a:xfrm>
          <a:prstGeom prst="rect">
            <a:avLst/>
          </a:prstGeom>
        </p:spPr>
      </p:pic>
    </p:spTree>
    <p:extLst>
      <p:ext uri="{BB962C8B-B14F-4D97-AF65-F5344CB8AC3E}">
        <p14:creationId xmlns:p14="http://schemas.microsoft.com/office/powerpoint/2010/main" val="16579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960A27-7F45-B745-83EF-1973FB9471A2}"/>
              </a:ext>
            </a:extLst>
          </p:cNvPr>
          <p:cNvSpPr>
            <a:spLocks noGrp="1"/>
          </p:cNvSpPr>
          <p:nvPr>
            <p:ph type="title"/>
          </p:nvPr>
        </p:nvSpPr>
        <p:spPr>
          <a:xfrm>
            <a:off x="685800" y="3231147"/>
            <a:ext cx="5067299" cy="738664"/>
          </a:xfrm>
        </p:spPr>
        <p:txBody>
          <a:bodyPr/>
          <a:lstStyle/>
          <a:p>
            <a:r>
              <a:rPr lang="en-US" dirty="0"/>
              <a:t>AWS Billing</a:t>
            </a:r>
          </a:p>
        </p:txBody>
      </p:sp>
      <p:sp>
        <p:nvSpPr>
          <p:cNvPr id="6" name="Text Placeholder 5">
            <a:extLst>
              <a:ext uri="{FF2B5EF4-FFF2-40B4-BE49-F238E27FC236}">
                <a16:creationId xmlns:a16="http://schemas.microsoft.com/office/drawing/2014/main" id="{8A261D2F-099B-8847-9CB3-504DB0B6867C}"/>
              </a:ext>
            </a:extLst>
          </p:cNvPr>
          <p:cNvSpPr>
            <a:spLocks noGrp="1"/>
          </p:cNvSpPr>
          <p:nvPr>
            <p:ph type="body" idx="1"/>
          </p:nvPr>
        </p:nvSpPr>
        <p:spPr/>
        <p:txBody>
          <a:bodyPr/>
          <a:lstStyle/>
          <a:p>
            <a:r>
              <a:rPr lang="en-US" dirty="0"/>
              <a:t>Setup Cost and Usage Report</a:t>
            </a:r>
          </a:p>
        </p:txBody>
      </p:sp>
      <p:sp>
        <p:nvSpPr>
          <p:cNvPr id="7" name="Text Placeholder 6">
            <a:extLst>
              <a:ext uri="{FF2B5EF4-FFF2-40B4-BE49-F238E27FC236}">
                <a16:creationId xmlns:a16="http://schemas.microsoft.com/office/drawing/2014/main" id="{0B8FFC9A-31CE-0F4F-AD47-3BBBFC96A461}"/>
              </a:ext>
            </a:extLst>
          </p:cNvPr>
          <p:cNvSpPr>
            <a:spLocks noGrp="1"/>
          </p:cNvSpPr>
          <p:nvPr>
            <p:ph type="body" idx="14"/>
          </p:nvPr>
        </p:nvSpPr>
        <p:spPr/>
        <p:txBody>
          <a:bodyPr/>
          <a:lstStyle/>
          <a:p>
            <a:endParaRPr lang="en-US" dirty="0"/>
          </a:p>
        </p:txBody>
      </p:sp>
    </p:spTree>
    <p:extLst>
      <p:ext uri="{BB962C8B-B14F-4D97-AF65-F5344CB8AC3E}">
        <p14:creationId xmlns:p14="http://schemas.microsoft.com/office/powerpoint/2010/main" val="156058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99831F-0EEB-D440-B6A5-2C41AB48E38B}"/>
              </a:ext>
            </a:extLst>
          </p:cNvPr>
          <p:cNvSpPr>
            <a:spLocks noGrp="1"/>
          </p:cNvSpPr>
          <p:nvPr>
            <p:ph type="title"/>
          </p:nvPr>
        </p:nvSpPr>
        <p:spPr/>
        <p:txBody>
          <a:bodyPr/>
          <a:lstStyle/>
          <a:p>
            <a:r>
              <a:rPr lang="en-US" dirty="0"/>
              <a:t>AWS Cost and Usage Report (CUR)</a:t>
            </a:r>
          </a:p>
        </p:txBody>
      </p:sp>
      <p:sp>
        <p:nvSpPr>
          <p:cNvPr id="6" name="Content Placeholder 5">
            <a:extLst>
              <a:ext uri="{FF2B5EF4-FFF2-40B4-BE49-F238E27FC236}">
                <a16:creationId xmlns:a16="http://schemas.microsoft.com/office/drawing/2014/main" id="{AC9E6367-C9AD-0244-9A48-4135A1E3FA9B}"/>
              </a:ext>
            </a:extLst>
          </p:cNvPr>
          <p:cNvSpPr>
            <a:spLocks noGrp="1"/>
          </p:cNvSpPr>
          <p:nvPr>
            <p:ph idx="1"/>
          </p:nvPr>
        </p:nvSpPr>
        <p:spPr/>
        <p:txBody>
          <a:bodyPr/>
          <a:lstStyle/>
          <a:p>
            <a:r>
              <a:rPr lang="en-US" dirty="0"/>
              <a:t>Use this documentation : </a:t>
            </a:r>
            <a:r>
              <a:rPr lang="en-US" dirty="0">
                <a:hlinkClick r:id="rId2"/>
              </a:rPr>
              <a:t>https://docs.aws.amazon.com/cur/latest/userguide/cur-s3.html</a:t>
            </a:r>
            <a:r>
              <a:rPr lang="en-US" dirty="0"/>
              <a:t> </a:t>
            </a:r>
          </a:p>
          <a:p>
            <a:r>
              <a:rPr lang="en-US" dirty="0"/>
              <a:t>Make sure to deploy S3 bucket within your master account.</a:t>
            </a:r>
          </a:p>
          <a:p>
            <a:endParaRPr lang="en-US" dirty="0"/>
          </a:p>
        </p:txBody>
      </p:sp>
      <p:pic>
        <p:nvPicPr>
          <p:cNvPr id="10" name="Content Placeholder 9" descr="A screenshot of a cell phone&#10;&#10;Description automatically generated">
            <a:extLst>
              <a:ext uri="{FF2B5EF4-FFF2-40B4-BE49-F238E27FC236}">
                <a16:creationId xmlns:a16="http://schemas.microsoft.com/office/drawing/2014/main" id="{E563AAC0-57B8-164C-89E7-356CA6007608}"/>
              </a:ext>
            </a:extLst>
          </p:cNvPr>
          <p:cNvPicPr>
            <a:picLocks noGrp="1" noChangeAspect="1"/>
          </p:cNvPicPr>
          <p:nvPr>
            <p:ph idx="14"/>
          </p:nvPr>
        </p:nvPicPr>
        <p:blipFill>
          <a:blip r:embed="rId3"/>
          <a:stretch>
            <a:fillRect/>
          </a:stretch>
        </p:blipFill>
        <p:spPr>
          <a:xfrm>
            <a:off x="6445250" y="2787785"/>
            <a:ext cx="5060950" cy="2965179"/>
          </a:xfrm>
        </p:spPr>
      </p:pic>
      <p:sp>
        <p:nvSpPr>
          <p:cNvPr id="7" name="Text Placeholder 6">
            <a:extLst>
              <a:ext uri="{FF2B5EF4-FFF2-40B4-BE49-F238E27FC236}">
                <a16:creationId xmlns:a16="http://schemas.microsoft.com/office/drawing/2014/main" id="{561CAB05-0F47-8042-8537-39146164E114}"/>
              </a:ext>
            </a:extLst>
          </p:cNvPr>
          <p:cNvSpPr>
            <a:spLocks noGrp="1"/>
          </p:cNvSpPr>
          <p:nvPr>
            <p:ph type="body" idx="13"/>
          </p:nvPr>
        </p:nvSpPr>
        <p:spPr/>
        <p:txBody>
          <a:bodyPr/>
          <a:lstStyle/>
          <a:p>
            <a:r>
              <a:rPr lang="en-US" dirty="0"/>
              <a:t>Setup S3 bucket with billing reports</a:t>
            </a:r>
          </a:p>
        </p:txBody>
      </p:sp>
    </p:spTree>
    <p:extLst>
      <p:ext uri="{BB962C8B-B14F-4D97-AF65-F5344CB8AC3E}">
        <p14:creationId xmlns:p14="http://schemas.microsoft.com/office/powerpoint/2010/main" val="28953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7CB8-5CF5-3945-A274-76E88A3A23D8}"/>
              </a:ext>
            </a:extLst>
          </p:cNvPr>
          <p:cNvSpPr>
            <a:spLocks noGrp="1"/>
          </p:cNvSpPr>
          <p:nvPr>
            <p:ph type="title"/>
          </p:nvPr>
        </p:nvSpPr>
        <p:spPr>
          <a:xfrm>
            <a:off x="685800" y="3231147"/>
            <a:ext cx="5067299" cy="738664"/>
          </a:xfrm>
        </p:spPr>
        <p:txBody>
          <a:bodyPr/>
          <a:lstStyle/>
          <a:p>
            <a:r>
              <a:rPr lang="en-US" dirty="0"/>
              <a:t>Summary</a:t>
            </a:r>
          </a:p>
        </p:txBody>
      </p:sp>
      <p:sp>
        <p:nvSpPr>
          <p:cNvPr id="3" name="Text Placeholder 2">
            <a:extLst>
              <a:ext uri="{FF2B5EF4-FFF2-40B4-BE49-F238E27FC236}">
                <a16:creationId xmlns:a16="http://schemas.microsoft.com/office/drawing/2014/main" id="{F033EF87-C0C4-DA49-8A0A-B5131C604164}"/>
              </a:ext>
            </a:extLst>
          </p:cNvPr>
          <p:cNvSpPr>
            <a:spLocks noGrp="1"/>
          </p:cNvSpPr>
          <p:nvPr>
            <p:ph type="body" idx="1"/>
          </p:nvPr>
        </p:nvSpPr>
        <p:spPr/>
        <p:txBody>
          <a:bodyPr/>
          <a:lstStyle/>
          <a:p>
            <a:r>
              <a:rPr lang="en-US" dirty="0"/>
              <a:t>AWS Setup</a:t>
            </a:r>
          </a:p>
        </p:txBody>
      </p:sp>
      <p:sp>
        <p:nvSpPr>
          <p:cNvPr id="4" name="Text Placeholder 3">
            <a:extLst>
              <a:ext uri="{FF2B5EF4-FFF2-40B4-BE49-F238E27FC236}">
                <a16:creationId xmlns:a16="http://schemas.microsoft.com/office/drawing/2014/main" id="{BA063952-08B1-9641-9EF1-0F42CC482327}"/>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13755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IAM Admin (with MFA) and </a:t>
            </a:r>
            <a:r>
              <a:rPr lang="en-US" dirty="0" err="1"/>
              <a:t>SplunkAccess</a:t>
            </a:r>
            <a:r>
              <a:rPr lang="en-US" dirty="0"/>
              <a:t> Account (Programmatic Access Only)</a:t>
            </a:r>
          </a:p>
          <a:p>
            <a:pPr lvl="1"/>
            <a:r>
              <a:rPr lang="en-US" dirty="0"/>
              <a:t>IAM Policy for </a:t>
            </a:r>
            <a:r>
              <a:rPr lang="en-US" dirty="0" err="1"/>
              <a:t>SplunkAccess</a:t>
            </a:r>
            <a:endParaRPr lang="en-US" dirty="0"/>
          </a:p>
          <a:p>
            <a:pPr lvl="1"/>
            <a:r>
              <a:rPr lang="en-US" dirty="0"/>
              <a:t>IAM Role for EC2 Instances</a:t>
            </a:r>
          </a:p>
          <a:p>
            <a:pPr lvl="1"/>
            <a:r>
              <a:rPr lang="en-US" dirty="0"/>
              <a:t>AWS Config Setup </a:t>
            </a:r>
          </a:p>
          <a:p>
            <a:pPr lvl="1"/>
            <a:r>
              <a:rPr lang="en-US" dirty="0"/>
              <a:t>AWS CloudTrail Setup </a:t>
            </a:r>
          </a:p>
          <a:p>
            <a:pPr lvl="1"/>
            <a:r>
              <a:rPr lang="en-US" dirty="0"/>
              <a:t>AWS CloudWatch Logs for </a:t>
            </a:r>
            <a:r>
              <a:rPr lang="en-US" dirty="0" err="1"/>
              <a:t>VPCFlow</a:t>
            </a:r>
            <a:r>
              <a:rPr lang="en-US" dirty="0"/>
              <a:t> Logs OR S3 Buckets</a:t>
            </a:r>
          </a:p>
          <a:p>
            <a:pPr lvl="1"/>
            <a:r>
              <a:rPr lang="en-US" dirty="0"/>
              <a:t>AWS Billing CUR (Cost and Usage Report)</a:t>
            </a:r>
          </a:p>
          <a:p>
            <a:r>
              <a:rPr lang="en-US" dirty="0"/>
              <a:t>Once the AWS environment is setup, it is ready to send data into Splunk.</a:t>
            </a:r>
          </a:p>
        </p:txBody>
      </p:sp>
      <p:sp>
        <p:nvSpPr>
          <p:cNvPr id="3" name="Title 2"/>
          <p:cNvSpPr>
            <a:spLocks noGrp="1"/>
          </p:cNvSpPr>
          <p:nvPr>
            <p:ph type="title"/>
          </p:nvPr>
        </p:nvSpPr>
        <p:spPr/>
        <p:txBody>
          <a:bodyPr/>
          <a:lstStyle/>
          <a:p>
            <a:r>
              <a:rPr lang="en-US" dirty="0"/>
              <a:t>Summary: AWS Setup</a:t>
            </a:r>
          </a:p>
        </p:txBody>
      </p:sp>
      <p:sp>
        <p:nvSpPr>
          <p:cNvPr id="4" name="Subtitle 3"/>
          <p:cNvSpPr>
            <a:spLocks noGrp="1"/>
          </p:cNvSpPr>
          <p:nvPr>
            <p:ph type="subTitle" idx="12"/>
          </p:nvPr>
        </p:nvSpPr>
        <p:spPr/>
        <p:txBody>
          <a:bodyPr/>
          <a:lstStyle/>
          <a:p>
            <a:r>
              <a:rPr lang="en-US" dirty="0"/>
              <a:t>Summary for AWS Setup</a:t>
            </a:r>
          </a:p>
        </p:txBody>
      </p:sp>
    </p:spTree>
    <p:extLst>
      <p:ext uri="{BB962C8B-B14F-4D97-AF65-F5344CB8AC3E}">
        <p14:creationId xmlns:p14="http://schemas.microsoft.com/office/powerpoint/2010/main" val="222409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3:</a:t>
            </a:r>
          </a:p>
        </p:txBody>
      </p:sp>
      <p:sp>
        <p:nvSpPr>
          <p:cNvPr id="4" name="Text Placeholder 3">
            <a:extLst>
              <a:ext uri="{FF2B5EF4-FFF2-40B4-BE49-F238E27FC236}">
                <a16:creationId xmlns:a16="http://schemas.microsoft.com/office/drawing/2014/main" id="{35AEF983-C6ED-C046-BC2C-DA725EB1AFB7}"/>
              </a:ext>
            </a:extLst>
          </p:cNvPr>
          <p:cNvSpPr>
            <a:spLocks noGrp="1"/>
          </p:cNvSpPr>
          <p:nvPr>
            <p:ph type="body" idx="1"/>
          </p:nvPr>
        </p:nvSpPr>
        <p:spPr/>
        <p:txBody>
          <a:bodyPr/>
          <a:lstStyle/>
          <a:p>
            <a:r>
              <a:rPr lang="en-US" dirty="0"/>
              <a:t>Setup Splunk Infrastructure</a:t>
            </a:r>
          </a:p>
        </p:txBody>
      </p:sp>
      <p:sp>
        <p:nvSpPr>
          <p:cNvPr id="5" name="Text Placeholder 4">
            <a:extLst>
              <a:ext uri="{FF2B5EF4-FFF2-40B4-BE49-F238E27FC236}">
                <a16:creationId xmlns:a16="http://schemas.microsoft.com/office/drawing/2014/main" id="{8555C54D-D653-0744-A9FF-AD3FFAA7F4D7}"/>
              </a:ext>
            </a:extLst>
          </p:cNvPr>
          <p:cNvSpPr>
            <a:spLocks noGrp="1"/>
          </p:cNvSpPr>
          <p:nvPr>
            <p:ph type="body" idx="14"/>
          </p:nvPr>
        </p:nvSpPr>
        <p:spPr>
          <a:xfrm>
            <a:off x="685800" y="4881127"/>
            <a:ext cx="5067298" cy="536814"/>
          </a:xfrm>
        </p:spPr>
        <p:txBody>
          <a:bodyPr/>
          <a:lstStyle/>
          <a:p>
            <a:r>
              <a:rPr lang="en-US" dirty="0"/>
              <a:t>Getting Started with AWS</a:t>
            </a:r>
          </a:p>
          <a:p>
            <a:endParaRPr lang="en-US" dirty="0"/>
          </a:p>
        </p:txBody>
      </p:sp>
    </p:spTree>
    <p:extLst>
      <p:ext uri="{BB962C8B-B14F-4D97-AF65-F5344CB8AC3E}">
        <p14:creationId xmlns:p14="http://schemas.microsoft.com/office/powerpoint/2010/main" val="307282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44005E-236F-3246-9577-92A9D95D82E2}"/>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 Permissions</a:t>
            </a:r>
          </a:p>
        </p:txBody>
      </p:sp>
      <p:sp>
        <p:nvSpPr>
          <p:cNvPr id="4" name="Subtitle 3"/>
          <p:cNvSpPr>
            <a:spLocks noGrp="1"/>
          </p:cNvSpPr>
          <p:nvPr>
            <p:ph type="subTitle" idx="12"/>
          </p:nvPr>
        </p:nvSpPr>
        <p:spPr/>
        <p:txBody>
          <a:bodyPr/>
          <a:lstStyle/>
          <a:p>
            <a:r>
              <a:rPr lang="en-US" dirty="0"/>
              <a:t>Create a new group if first time creating accounts</a:t>
            </a:r>
          </a:p>
        </p:txBody>
      </p:sp>
      <p:cxnSp>
        <p:nvCxnSpPr>
          <p:cNvPr id="7" name="Straight Arrow Connector 6"/>
          <p:cNvCxnSpPr/>
          <p:nvPr/>
        </p:nvCxnSpPr>
        <p:spPr>
          <a:xfrm>
            <a:off x="11735937" y="1280584"/>
            <a:ext cx="0" cy="46228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43483" y="5657163"/>
            <a:ext cx="4512454" cy="492443"/>
          </a:xfrm>
          <a:prstGeom prst="rect">
            <a:avLst/>
          </a:prstGeom>
          <a:noFill/>
        </p:spPr>
        <p:txBody>
          <a:bodyPr wrap="none" lIns="0" tIns="0" rIns="0" bIns="0" rtlCol="0">
            <a:spAutoFit/>
          </a:bodyPr>
          <a:lstStyle/>
          <a:p>
            <a:r>
              <a:rPr lang="en-US" sz="3200" dirty="0"/>
              <a:t>Scroll Down</a:t>
            </a:r>
            <a:r>
              <a:rPr lang="en-US" sz="3200"/>
              <a:t>, click review</a:t>
            </a:r>
            <a:endParaRPr lang="en-US" sz="3200" dirty="0"/>
          </a:p>
        </p:txBody>
      </p:sp>
      <p:sp>
        <p:nvSpPr>
          <p:cNvPr id="2" name="TextBox 1"/>
          <p:cNvSpPr txBox="1"/>
          <p:nvPr/>
        </p:nvSpPr>
        <p:spPr>
          <a:xfrm>
            <a:off x="713679" y="5694111"/>
            <a:ext cx="4534511" cy="492443"/>
          </a:xfrm>
          <a:prstGeom prst="rect">
            <a:avLst/>
          </a:prstGeom>
          <a:noFill/>
        </p:spPr>
        <p:txBody>
          <a:bodyPr wrap="none" lIns="0" tIns="0" rIns="0" bIns="0" rtlCol="0">
            <a:spAutoFit/>
          </a:bodyPr>
          <a:lstStyle/>
          <a:p>
            <a:r>
              <a:rPr lang="en-US" sz="3200" dirty="0"/>
              <a:t>Create full </a:t>
            </a:r>
            <a:r>
              <a:rPr lang="en-US" sz="3200"/>
              <a:t>Admin Access</a:t>
            </a:r>
            <a:endParaRPr lang="en-US" sz="3200" dirty="0"/>
          </a:p>
        </p:txBody>
      </p:sp>
      <p:pic>
        <p:nvPicPr>
          <p:cNvPr id="9" name="Picture 8">
            <a:extLst>
              <a:ext uri="{FF2B5EF4-FFF2-40B4-BE49-F238E27FC236}">
                <a16:creationId xmlns:a16="http://schemas.microsoft.com/office/drawing/2014/main" id="{4BAA8A9B-6B8E-0644-97E6-4DEBEFA1D660}"/>
              </a:ext>
            </a:extLst>
          </p:cNvPr>
          <p:cNvPicPr>
            <a:picLocks noChangeAspect="1"/>
          </p:cNvPicPr>
          <p:nvPr/>
        </p:nvPicPr>
        <p:blipFill>
          <a:blip r:embed="rId3"/>
          <a:stretch>
            <a:fillRect/>
          </a:stretch>
        </p:blipFill>
        <p:spPr>
          <a:xfrm>
            <a:off x="1" y="1385733"/>
            <a:ext cx="8546969" cy="4327465"/>
          </a:xfrm>
          <a:prstGeom prst="rect">
            <a:avLst/>
          </a:prstGeom>
        </p:spPr>
      </p:pic>
      <p:pic>
        <p:nvPicPr>
          <p:cNvPr id="12" name="Picture 11">
            <a:extLst>
              <a:ext uri="{FF2B5EF4-FFF2-40B4-BE49-F238E27FC236}">
                <a16:creationId xmlns:a16="http://schemas.microsoft.com/office/drawing/2014/main" id="{A2E9881C-165B-9547-BC65-42609358C299}"/>
              </a:ext>
            </a:extLst>
          </p:cNvPr>
          <p:cNvPicPr>
            <a:picLocks noChangeAspect="1"/>
          </p:cNvPicPr>
          <p:nvPr/>
        </p:nvPicPr>
        <p:blipFill>
          <a:blip r:embed="rId4"/>
          <a:stretch>
            <a:fillRect/>
          </a:stretch>
        </p:blipFill>
        <p:spPr>
          <a:xfrm>
            <a:off x="3921013" y="2023621"/>
            <a:ext cx="7615583" cy="3265092"/>
          </a:xfrm>
          <a:prstGeom prst="rect">
            <a:avLst/>
          </a:prstGeom>
        </p:spPr>
      </p:pic>
    </p:spTree>
    <p:extLst>
      <p:ext uri="{BB962C8B-B14F-4D97-AF65-F5344CB8AC3E}">
        <p14:creationId xmlns:p14="http://schemas.microsoft.com/office/powerpoint/2010/main" val="400037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175</TotalTime>
  <Words>5233</Words>
  <Application>Microsoft Macintosh PowerPoint</Application>
  <PresentationFormat>Widescreen</PresentationFormat>
  <Paragraphs>499</Paragraphs>
  <Slides>85</Slides>
  <Notes>66</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85</vt:i4>
      </vt:variant>
    </vt:vector>
  </HeadingPairs>
  <TitlesOfParts>
    <vt:vector size="94" baseType="lpstr">
      <vt:lpstr>.LucidaGrandeUI</vt:lpstr>
      <vt:lpstr>Arial</vt:lpstr>
      <vt:lpstr>Calibri</vt:lpstr>
      <vt:lpstr>Courier</vt:lpstr>
      <vt:lpstr>Gotham Book</vt:lpstr>
      <vt:lpstr>Lucida Grande</vt:lpstr>
      <vt:lpstr>Wingdings 3</vt:lpstr>
      <vt:lpstr>Splunk2017</vt:lpstr>
      <vt:lpstr>newpinkSplunk</vt:lpstr>
      <vt:lpstr>Cooking with AWS and Splunk</vt:lpstr>
      <vt:lpstr>Setting up AWS Services</vt:lpstr>
      <vt:lpstr>What we are going to do:</vt:lpstr>
      <vt:lpstr>Setting up TWO IAM accounts</vt:lpstr>
      <vt:lpstr>Create Admin Account</vt:lpstr>
      <vt:lpstr>IAM Roles, Users</vt:lpstr>
      <vt:lpstr>Create New Admin Account</vt:lpstr>
      <vt:lpstr>Create User Name</vt:lpstr>
      <vt:lpstr>Set Permissions</vt:lpstr>
      <vt:lpstr>Create User, download keys</vt:lpstr>
      <vt:lpstr>Enable MFA</vt:lpstr>
      <vt:lpstr>Create Virtual MFA</vt:lpstr>
      <vt:lpstr>Create Splunk Policy for AWS</vt:lpstr>
      <vt:lpstr>Create IAM Policy Overview</vt:lpstr>
      <vt:lpstr>Copy Policy from Docs Page</vt:lpstr>
      <vt:lpstr>Create the AWS Policy (1/3)</vt:lpstr>
      <vt:lpstr>Create the AWS Policy (2/3)</vt:lpstr>
      <vt:lpstr>Create the AWS Policy (2/3)</vt:lpstr>
      <vt:lpstr>Create the AWS Policy (2/3)</vt:lpstr>
      <vt:lpstr>Create the AWS Policy (3/3)</vt:lpstr>
      <vt:lpstr>Add SplunkAccess User</vt:lpstr>
      <vt:lpstr>Create Splunk Access Account</vt:lpstr>
      <vt:lpstr>Add splunk_access User</vt:lpstr>
      <vt:lpstr>Create new Group SplunkAccessGroup</vt:lpstr>
      <vt:lpstr>Review Newly Created User</vt:lpstr>
      <vt:lpstr>Create User</vt:lpstr>
      <vt:lpstr>Download Credentials</vt:lpstr>
      <vt:lpstr>Create EC2 Role</vt:lpstr>
      <vt:lpstr>EC2 Role Overview</vt:lpstr>
      <vt:lpstr>IAM AssumeRole For multiple sub-accounts</vt:lpstr>
      <vt:lpstr>Create Cross Account Role in Sub-Account</vt:lpstr>
      <vt:lpstr>Assign the SplunkAccess policy</vt:lpstr>
      <vt:lpstr>Name the Role and Create it</vt:lpstr>
      <vt:lpstr>When to use IAM User, AssumeRole and EC2 Role</vt:lpstr>
      <vt:lpstr>AWS IAM Permissions Explained </vt:lpstr>
      <vt:lpstr>Connect Directly with IAM User</vt:lpstr>
      <vt:lpstr>AssumeRole with IAM User</vt:lpstr>
      <vt:lpstr>AssumeRole with IAM User</vt:lpstr>
      <vt:lpstr>AssumeRole with EC2 Instance</vt:lpstr>
      <vt:lpstr>Setup AWS Config</vt:lpstr>
      <vt:lpstr>Setup AWS Config</vt:lpstr>
      <vt:lpstr>Config Data Collection Architecture Overview</vt:lpstr>
      <vt:lpstr>Setup AWS Config</vt:lpstr>
      <vt:lpstr>Setup AWS Config</vt:lpstr>
      <vt:lpstr>Setup AWS Config</vt:lpstr>
      <vt:lpstr>Setup AWS Config</vt:lpstr>
      <vt:lpstr>Setup AWS Config</vt:lpstr>
      <vt:lpstr>Setup AWS Config</vt:lpstr>
      <vt:lpstr>Setup AWS Config Rules</vt:lpstr>
      <vt:lpstr>Setup SQS for Config</vt:lpstr>
      <vt:lpstr>Setup AWS Config</vt:lpstr>
      <vt:lpstr>Setup AWS Config</vt:lpstr>
      <vt:lpstr>Setup AWS Config</vt:lpstr>
      <vt:lpstr>Setup AWS Config</vt:lpstr>
      <vt:lpstr>Setup AWS CloudTrail</vt:lpstr>
      <vt:lpstr>Setup AWS CloudTrail</vt:lpstr>
      <vt:lpstr>CloudTrail Data Collect Architecture Overview</vt:lpstr>
      <vt:lpstr>Setup AWS CloudTrail</vt:lpstr>
      <vt:lpstr>Setup AWS CloudTrail</vt:lpstr>
      <vt:lpstr>Setup AWS CloudTrail</vt:lpstr>
      <vt:lpstr>Setup AWS CloudTrail</vt:lpstr>
      <vt:lpstr>Setup SQS for CloudTrail</vt:lpstr>
      <vt:lpstr>Setup AWS CloudTrail</vt:lpstr>
      <vt:lpstr>Setup AWS CloudTrail</vt:lpstr>
      <vt:lpstr>Setup AWS CloudTrail</vt:lpstr>
      <vt:lpstr>Setup AWS CloudTrail</vt:lpstr>
      <vt:lpstr>Setup AWS CloudWatch Logs</vt:lpstr>
      <vt:lpstr>AWS CloudWatch Setup</vt:lpstr>
      <vt:lpstr>Setup AWS CloudWatch Logs</vt:lpstr>
      <vt:lpstr>Setup AWS CloudWatch</vt:lpstr>
      <vt:lpstr>AWS CloudWatch Logs Setup</vt:lpstr>
      <vt:lpstr>AWS CloudWatch Logs Setup</vt:lpstr>
      <vt:lpstr>Go to the VPC Dashboard</vt:lpstr>
      <vt:lpstr>AWS CloudWatch Logs Setup</vt:lpstr>
      <vt:lpstr>CloudWatch Logs vs. S3 Bucket</vt:lpstr>
      <vt:lpstr>AWS CloudWatch Logs Setup</vt:lpstr>
      <vt:lpstr>AWS CloudWatch Logs Setup</vt:lpstr>
      <vt:lpstr>VPCFlow Logs via S3 Bucket</vt:lpstr>
      <vt:lpstr>Create SQS Based Events on S3 bucket</vt:lpstr>
      <vt:lpstr>Setup the S3 Bucket</vt:lpstr>
      <vt:lpstr>AWS Billing</vt:lpstr>
      <vt:lpstr>AWS Cost and Usage Report (CUR)</vt:lpstr>
      <vt:lpstr>Summary</vt:lpstr>
      <vt:lpstr>Summary: AWS Setup</vt:lpstr>
      <vt:lpstr>Continue to Module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15</cp:revision>
  <dcterms:created xsi:type="dcterms:W3CDTF">2019-05-16T11:57:33Z</dcterms:created>
  <dcterms:modified xsi:type="dcterms:W3CDTF">2020-02-19T21:36:51Z</dcterms:modified>
</cp:coreProperties>
</file>